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7.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2.xml" ContentType="application/vnd.openxmlformats-officedocument.presentationml.notesSlide+xml"/>
  <Override PartName="/ppt/tags/tag45.xml" ContentType="application/vnd.openxmlformats-officedocument.presentationml.tags+xml"/>
  <Override PartName="/ppt/notesSlides/notesSlide23.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4.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5.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28.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29.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30.xml" ContentType="application/vnd.openxmlformats-officedocument.presentationml.notesSlide+xml"/>
  <Override PartName="/ppt/tags/tag8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88.xml" ContentType="application/vnd.openxmlformats-officedocument.presentationml.tags+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5" r:id="rId1"/>
  </p:sldMasterIdLst>
  <p:notesMasterIdLst>
    <p:notesMasterId r:id="rId59"/>
  </p:notesMasterIdLst>
  <p:handoutMasterIdLst>
    <p:handoutMasterId r:id="rId60"/>
  </p:handoutMasterIdLst>
  <p:sldIdLst>
    <p:sldId id="507" r:id="rId2"/>
    <p:sldId id="508" r:id="rId3"/>
    <p:sldId id="509" r:id="rId4"/>
    <p:sldId id="510" r:id="rId5"/>
    <p:sldId id="511" r:id="rId6"/>
    <p:sldId id="512" r:id="rId7"/>
    <p:sldId id="513" r:id="rId8"/>
    <p:sldId id="514" r:id="rId9"/>
    <p:sldId id="515" r:id="rId10"/>
    <p:sldId id="516" r:id="rId11"/>
    <p:sldId id="281" r:id="rId12"/>
    <p:sldId id="280" r:id="rId13"/>
    <p:sldId id="480" r:id="rId14"/>
    <p:sldId id="267" r:id="rId15"/>
    <p:sldId id="277" r:id="rId16"/>
    <p:sldId id="505" r:id="rId17"/>
    <p:sldId id="411" r:id="rId18"/>
    <p:sldId id="413" r:id="rId19"/>
    <p:sldId id="378" r:id="rId20"/>
    <p:sldId id="517" r:id="rId21"/>
    <p:sldId id="518" r:id="rId22"/>
    <p:sldId id="519" r:id="rId23"/>
    <p:sldId id="520" r:id="rId24"/>
    <p:sldId id="304" r:id="rId25"/>
    <p:sldId id="396" r:id="rId26"/>
    <p:sldId id="272" r:id="rId27"/>
    <p:sldId id="454" r:id="rId28"/>
    <p:sldId id="495" r:id="rId29"/>
    <p:sldId id="271" r:id="rId30"/>
    <p:sldId id="496" r:id="rId31"/>
    <p:sldId id="498" r:id="rId32"/>
    <p:sldId id="497" r:id="rId33"/>
    <p:sldId id="499" r:id="rId34"/>
    <p:sldId id="489" r:id="rId35"/>
    <p:sldId id="455" r:id="rId36"/>
    <p:sldId id="484" r:id="rId37"/>
    <p:sldId id="478" r:id="rId38"/>
    <p:sldId id="471" r:id="rId39"/>
    <p:sldId id="481" r:id="rId40"/>
    <p:sldId id="491" r:id="rId41"/>
    <p:sldId id="460" r:id="rId42"/>
    <p:sldId id="464" r:id="rId43"/>
    <p:sldId id="456" r:id="rId44"/>
    <p:sldId id="466" r:id="rId45"/>
    <p:sldId id="521" r:id="rId46"/>
    <p:sldId id="493" r:id="rId47"/>
    <p:sldId id="504" r:id="rId48"/>
    <p:sldId id="318" r:id="rId49"/>
    <p:sldId id="300" r:id="rId50"/>
    <p:sldId id="501" r:id="rId51"/>
    <p:sldId id="503" r:id="rId52"/>
    <p:sldId id="338" r:id="rId53"/>
    <p:sldId id="432" r:id="rId54"/>
    <p:sldId id="483" r:id="rId55"/>
    <p:sldId id="428" r:id="rId56"/>
    <p:sldId id="500" r:id="rId57"/>
    <p:sldId id="429" r:id="rId58"/>
  </p:sldIdLst>
  <p:sldSz cx="12192000" cy="6858000"/>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46" autoAdjust="0"/>
    <p:restoredTop sz="89206" autoAdjust="0"/>
  </p:normalViewPr>
  <p:slideViewPr>
    <p:cSldViewPr snapToGrid="0">
      <p:cViewPr varScale="1">
        <p:scale>
          <a:sx n="105" d="100"/>
          <a:sy n="105" d="100"/>
        </p:scale>
        <p:origin x="114" y="258"/>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80" d="100"/>
        <a:sy n="80" d="100"/>
      </p:scale>
      <p:origin x="0" y="-4962"/>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15/2/2022</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xfrm>
            <a:off x="458788" y="720725"/>
            <a:ext cx="6397625" cy="3598863"/>
          </a:xfrm>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18</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See Jets &amp; Plumes lecture notes</a:t>
            </a:r>
          </a:p>
          <a:p>
            <a:r>
              <a:rPr lang="en-US" dirty="0"/>
              <a:t>https://github.com/monroews/Hydraulics/raw/master/Jets_%26_Plumes.pptx</a:t>
            </a:r>
          </a:p>
        </p:txBody>
      </p:sp>
      <p:sp>
        <p:nvSpPr>
          <p:cNvPr id="4" name="Slide Number Placeholder 3"/>
          <p:cNvSpPr>
            <a:spLocks noGrp="1"/>
          </p:cNvSpPr>
          <p:nvPr>
            <p:ph type="sldNum" sz="quarter" idx="5"/>
          </p:nvPr>
        </p:nvSpPr>
        <p:spPr/>
        <p:txBody>
          <a:bodyPr/>
          <a:lstStyle/>
          <a:p>
            <a:fld id="{95044064-64A6-40ED-97A8-B308457DE91E}" type="slidenum">
              <a:rPr lang="en-US" smtClean="0"/>
              <a:pPr/>
              <a:t>21</a:t>
            </a:fld>
            <a:endParaRPr lang="en-US"/>
          </a:p>
        </p:txBody>
      </p:sp>
    </p:spTree>
    <p:extLst>
      <p:ext uri="{BB962C8B-B14F-4D97-AF65-F5344CB8AC3E}">
        <p14:creationId xmlns:p14="http://schemas.microsoft.com/office/powerpoint/2010/main" val="3670472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22</a:t>
            </a:fld>
            <a:endParaRPr lang="en-US"/>
          </a:p>
        </p:txBody>
      </p:sp>
    </p:spTree>
    <p:extLst>
      <p:ext uri="{BB962C8B-B14F-4D97-AF65-F5344CB8AC3E}">
        <p14:creationId xmlns:p14="http://schemas.microsoft.com/office/powerpoint/2010/main" val="3806512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pPr rtl="0"/>
            <a:r>
              <a:rPr lang="en-US" sz="1300" b="1" dirty="0"/>
              <a:t>Flocculators with </a:t>
            </a:r>
            <a:r>
              <a:rPr lang="en-US" sz="1400" dirty="0"/>
              <a:t>H</a:t>
            </a:r>
            <a:r>
              <a:rPr lang="en-US" sz="1400" baseline="-25000" dirty="0"/>
              <a:t>e</a:t>
            </a:r>
            <a:r>
              <a:rPr lang="en-US" sz="1400" dirty="0"/>
              <a:t>/S</a:t>
            </a:r>
            <a:r>
              <a:rPr lang="en-US" sz="1300" b="1" dirty="0"/>
              <a:t>&lt;5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the same for H/S&lt;5 as it is for H/S&gt;5.</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26</a:t>
            </a:fld>
            <a:endParaRPr lang="en-US"/>
          </a:p>
        </p:txBody>
      </p:sp>
      <p:sp>
        <p:nvSpPr>
          <p:cNvPr id="71682" name="Rectangle 2"/>
          <p:cNvSpPr>
            <a:spLocks noGrp="1" noRot="1" noChangeAspect="1" noChangeArrowheads="1" noTextEdit="1"/>
          </p:cNvSpPr>
          <p:nvPr>
            <p:ph type="sldImg"/>
          </p:nvPr>
        </p:nvSpPr>
        <p:spPr>
          <a:xfrm>
            <a:off x="458788" y="720725"/>
            <a:ext cx="6397625" cy="3598863"/>
          </a:xfrm>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27</a:t>
            </a:fld>
            <a:endParaRPr lang="en-US"/>
          </a:p>
        </p:txBody>
      </p:sp>
    </p:spTree>
    <p:extLst>
      <p:ext uri="{BB962C8B-B14F-4D97-AF65-F5344CB8AC3E}">
        <p14:creationId xmlns:p14="http://schemas.microsoft.com/office/powerpoint/2010/main" val="1150618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We want to create a straight path to </a:t>
            </a:r>
            <a:r>
              <a:rPr lang="en-US"/>
              <a:t>our</a:t>
            </a:r>
            <a:r>
              <a:rPr lang="en-US" baseline="0"/>
              <a:t> solution. </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28</a:t>
            </a:fld>
            <a:endParaRPr lang="en-US"/>
          </a:p>
        </p:txBody>
      </p:sp>
    </p:spTree>
    <p:extLst>
      <p:ext uri="{BB962C8B-B14F-4D97-AF65-F5344CB8AC3E}">
        <p14:creationId xmlns:p14="http://schemas.microsoft.com/office/powerpoint/2010/main" val="3406920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2</a:t>
            </a:fld>
            <a:endParaRPr lang="en-US" dirty="0"/>
          </a:p>
        </p:txBody>
      </p:sp>
      <p:sp>
        <p:nvSpPr>
          <p:cNvPr id="33794" name="Rectangle 2"/>
          <p:cNvSpPr>
            <a:spLocks noGrp="1" noRot="1" noChangeAspect="1" noChangeArrowheads="1" noTextEdit="1"/>
          </p:cNvSpPr>
          <p:nvPr>
            <p:ph type="sldImg"/>
          </p:nvPr>
        </p:nvSpPr>
        <p:spPr>
          <a:xfrm>
            <a:off x="458788" y="720725"/>
            <a:ext cx="6397625" cy="3598863"/>
          </a:xfrm>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29</a:t>
            </a:fld>
            <a:endParaRPr lang="en-US"/>
          </a:p>
        </p:txBody>
      </p:sp>
      <p:sp>
        <p:nvSpPr>
          <p:cNvPr id="69634" name="Rectangle 2"/>
          <p:cNvSpPr>
            <a:spLocks noGrp="1" noRot="1" noChangeAspect="1" noChangeArrowheads="1" noTextEdit="1"/>
          </p:cNvSpPr>
          <p:nvPr>
            <p:ph type="sldImg"/>
          </p:nvPr>
        </p:nvSpPr>
        <p:spPr>
          <a:xfrm>
            <a:off x="458788" y="720725"/>
            <a:ext cx="6397625" cy="3598863"/>
          </a:xfrm>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Water levels</a:t>
            </a:r>
            <a:r>
              <a:rPr lang="en-US" baseline="0" dirty="0"/>
              <a:t> must match! No pumps and no floc breakup</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30</a:t>
            </a:fld>
            <a:endParaRPr lang="en-US"/>
          </a:p>
        </p:txBody>
      </p:sp>
    </p:spTree>
    <p:extLst>
      <p:ext uri="{BB962C8B-B14F-4D97-AF65-F5344CB8AC3E}">
        <p14:creationId xmlns:p14="http://schemas.microsoft.com/office/powerpoint/2010/main" val="3185790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Reduce velocity</a:t>
            </a:r>
            <a:r>
              <a:rPr lang="en-US" baseline="0" dirty="0"/>
              <a:t> gradient and increase residence time! Can still achieve same total fluid deformation!</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35</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36</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We are</a:t>
            </a:r>
            <a:r>
              <a:rPr lang="en-US" baseline="0" dirty="0"/>
              <a:t> trying to minimize cost. Setting head loss sets building height and sets flocculator volume. The best design might be minimizing the cost from those two effects.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37</a:t>
            </a:fld>
            <a:endParaRPr lang="en-US"/>
          </a:p>
        </p:txBody>
      </p:sp>
    </p:spTree>
    <p:extLst>
      <p:ext uri="{BB962C8B-B14F-4D97-AF65-F5344CB8AC3E}">
        <p14:creationId xmlns:p14="http://schemas.microsoft.com/office/powerpoint/2010/main" val="3771924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38</a:t>
            </a:fld>
            <a:endParaRPr lang="en-US"/>
          </a:p>
        </p:txBody>
      </p:sp>
      <p:sp>
        <p:nvSpPr>
          <p:cNvPr id="120834" name="Rectangle 2"/>
          <p:cNvSpPr>
            <a:spLocks noGrp="1" noRot="1" noChangeAspect="1" noChangeArrowheads="1" noTextEdit="1"/>
          </p:cNvSpPr>
          <p:nvPr>
            <p:ph type="sldImg"/>
          </p:nvPr>
        </p:nvSpPr>
        <p:spPr>
          <a:xfrm>
            <a:off x="458788" y="720725"/>
            <a:ext cx="6397625" cy="3598863"/>
          </a:xfrm>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39</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382588" y="685800"/>
            <a:ext cx="6094412" cy="3429000"/>
          </a:xfrm>
          <a:ln/>
        </p:spPr>
      </p:sp>
      <p:sp>
        <p:nvSpPr>
          <p:cNvPr id="154627" name="Rectangle 3"/>
          <p:cNvSpPr>
            <a:spLocks noGrp="1" noChangeArrowheads="1"/>
          </p:cNvSpPr>
          <p:nvPr>
            <p:ph type="body" idx="1"/>
          </p:nvPr>
        </p:nvSpPr>
        <p:spPr>
          <a:noFill/>
          <a:ln/>
        </p:spPr>
        <p:txBody>
          <a:bodyPr/>
          <a:lstStyle/>
          <a:p>
            <a:r>
              <a:rPr lang="en-US" dirty="0"/>
              <a:t>We now have an alternative design</a:t>
            </a:r>
          </a:p>
        </p:txBody>
      </p:sp>
    </p:spTree>
    <p:extLst>
      <p:ext uri="{BB962C8B-B14F-4D97-AF65-F5344CB8AC3E}">
        <p14:creationId xmlns:p14="http://schemas.microsoft.com/office/powerpoint/2010/main" val="21707397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Can you find a place in this algorithm where we have to limit our solution to integers?</a:t>
            </a:r>
          </a:p>
        </p:txBody>
      </p:sp>
      <p:sp>
        <p:nvSpPr>
          <p:cNvPr id="4" name="Slide Number Placeholder 3"/>
          <p:cNvSpPr>
            <a:spLocks noGrp="1"/>
          </p:cNvSpPr>
          <p:nvPr>
            <p:ph type="sldNum" sz="quarter" idx="5"/>
          </p:nvPr>
        </p:nvSpPr>
        <p:spPr/>
        <p:txBody>
          <a:bodyPr/>
          <a:lstStyle/>
          <a:p>
            <a:fld id="{95044064-64A6-40ED-97A8-B308457DE91E}" type="slidenum">
              <a:rPr lang="en-US" smtClean="0"/>
              <a:pPr/>
              <a:t>43</a:t>
            </a:fld>
            <a:endParaRPr lang="en-US"/>
          </a:p>
        </p:txBody>
      </p:sp>
    </p:spTree>
    <p:extLst>
      <p:ext uri="{BB962C8B-B14F-4D97-AF65-F5344CB8AC3E}">
        <p14:creationId xmlns:p14="http://schemas.microsoft.com/office/powerpoint/2010/main" val="1840715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4</a:t>
            </a:fld>
            <a:endParaRPr lang="en-US"/>
          </a:p>
        </p:txBody>
      </p:sp>
      <p:sp>
        <p:nvSpPr>
          <p:cNvPr id="152579" name="Rectangle 2"/>
          <p:cNvSpPr>
            <a:spLocks noGrp="1" noRot="1" noChangeAspect="1" noChangeArrowheads="1" noTextEdit="1"/>
          </p:cNvSpPr>
          <p:nvPr>
            <p:ph type="sldImg"/>
          </p:nvPr>
        </p:nvSpPr>
        <p:spPr>
          <a:xfrm>
            <a:off x="382588" y="685800"/>
            <a:ext cx="6094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49</a:t>
            </a:fld>
            <a:endParaRPr lang="en-US"/>
          </a:p>
        </p:txBody>
      </p:sp>
      <p:sp>
        <p:nvSpPr>
          <p:cNvPr id="140290" name="Rectangle 2"/>
          <p:cNvSpPr>
            <a:spLocks noGrp="1" noRot="1" noChangeAspect="1" noChangeArrowheads="1" noTextEdit="1"/>
          </p:cNvSpPr>
          <p:nvPr>
            <p:ph type="sldImg"/>
          </p:nvPr>
        </p:nvSpPr>
        <p:spPr>
          <a:xfrm>
            <a:off x="458788" y="720725"/>
            <a:ext cx="6397625" cy="3598863"/>
          </a:xfrm>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xfrm>
            <a:off x="458788" y="720725"/>
            <a:ext cx="6397625" cy="3598863"/>
          </a:xfrm>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53</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p>
          <a:p>
            <a:r>
              <a:rPr lang="en-US" baseline="0" dirty="0"/>
              <a:t>Mechanical flocculators have much higher ratio of </a:t>
            </a:r>
            <a:r>
              <a:rPr lang="en-US" baseline="0" dirty="0" err="1"/>
              <a:t>Gmax</a:t>
            </a:r>
            <a:r>
              <a:rPr lang="en-US" baseline="0" dirty="0"/>
              <a:t> to Gave.</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55</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Lower Gt because 1)</a:t>
            </a:r>
            <a:r>
              <a:rPr lang="en-US" baseline="0" dirty="0"/>
              <a:t> more uniform </a:t>
            </a:r>
            <a:endParaRPr lang="en-US" dirty="0"/>
          </a:p>
          <a:p>
            <a:r>
              <a:rPr lang="en-US" dirty="0"/>
              <a:t>No basis</a:t>
            </a:r>
            <a:r>
              <a:rPr lang="en-US" baseline="0" dirty="0"/>
              <a:t> for why tapered would be better. In absence of data showing improved performance when coupled with a floc blanket we simplify the design and improve energy efficiency by using constant G</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56</a:t>
            </a:fld>
            <a:endParaRPr lang="en-US"/>
          </a:p>
        </p:txBody>
      </p:sp>
    </p:spTree>
    <p:extLst>
      <p:ext uri="{BB962C8B-B14F-4D97-AF65-F5344CB8AC3E}">
        <p14:creationId xmlns:p14="http://schemas.microsoft.com/office/powerpoint/2010/main" val="3523245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5</a:t>
            </a:fld>
            <a:endParaRPr lang="en-US"/>
          </a:p>
        </p:txBody>
      </p:sp>
      <p:sp>
        <p:nvSpPr>
          <p:cNvPr id="175107" name="Rectangle 2"/>
          <p:cNvSpPr>
            <a:spLocks noGrp="1" noRot="1" noChangeAspect="1" noChangeArrowheads="1" noTextEdit="1"/>
          </p:cNvSpPr>
          <p:nvPr>
            <p:ph type="sldImg"/>
          </p:nvPr>
        </p:nvSpPr>
        <p:spPr>
          <a:xfrm>
            <a:off x="382588" y="685800"/>
            <a:ext cx="6094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p>
          <a:p>
            <a:endParaRPr lang="en-US" dirty="0"/>
          </a:p>
          <a:p>
            <a:r>
              <a:rPr lang="en-US" dirty="0"/>
              <a:t>Why???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t"/>
            <a:r>
              <a:rPr lang="en-US" sz="1200" b="1" kern="1200" dirty="0">
                <a:solidFill>
                  <a:schemeClr val="tx1"/>
                </a:solidFill>
                <a:effectLst/>
                <a:latin typeface="Arial" charset="0"/>
                <a:ea typeface="+mn-ea"/>
                <a:cs typeface="+mn-cs"/>
              </a:rPr>
              <a:t>Ariane Walker-Horn &lt;avw27@cornell.edu&gt; 2015</a:t>
            </a:r>
          </a:p>
          <a:p>
            <a:pPr fontAlgn="t"/>
            <a:r>
              <a:rPr lang="en-US" sz="1200" b="1" kern="1200" dirty="0">
                <a:solidFill>
                  <a:schemeClr val="tx1"/>
                </a:solidFill>
                <a:effectLst/>
                <a:latin typeface="Arial" charset="0"/>
                <a:ea typeface="+mn-ea"/>
                <a:cs typeface="+mn-cs"/>
              </a:rPr>
              <a:t>Calculate max based</a:t>
            </a:r>
            <a:r>
              <a:rPr lang="en-US" sz="1200" b="1" kern="1200" baseline="0" dirty="0">
                <a:solidFill>
                  <a:schemeClr val="tx1"/>
                </a:solidFill>
                <a:effectLst/>
                <a:latin typeface="Arial" charset="0"/>
                <a:ea typeface="+mn-ea"/>
                <a:cs typeface="+mn-cs"/>
              </a:rPr>
              <a:t> on this wake equation</a:t>
            </a:r>
          </a:p>
          <a:p>
            <a:pPr fontAlgn="t"/>
            <a:r>
              <a:rPr lang="en-US" sz="1200" b="1" kern="1200" baseline="0" dirty="0">
                <a:solidFill>
                  <a:schemeClr val="tx1"/>
                </a:solidFill>
                <a:effectLst/>
                <a:latin typeface="Arial" charset="0"/>
                <a:ea typeface="+mn-ea"/>
                <a:cs typeface="+mn-cs"/>
              </a:rPr>
              <a:t>Calculate average based on total energy input and reactor volume.</a:t>
            </a:r>
            <a:endParaRPr lang="en-US" sz="1200" b="1" kern="1200" dirty="0">
              <a:solidFill>
                <a:schemeClr val="tx1"/>
              </a:solidFill>
              <a:effectLst/>
              <a:latin typeface="Arial" charset="0"/>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10</a:t>
            </a:fld>
            <a:endParaRPr lang="en-US"/>
          </a:p>
        </p:txBody>
      </p:sp>
      <p:sp>
        <p:nvSpPr>
          <p:cNvPr id="157699" name="Rectangle 2"/>
          <p:cNvSpPr>
            <a:spLocks noGrp="1" noRot="1" noChangeAspect="1" noChangeArrowheads="1" noTextEdit="1"/>
          </p:cNvSpPr>
          <p:nvPr>
            <p:ph type="sldImg"/>
          </p:nvPr>
        </p:nvSpPr>
        <p:spPr>
          <a:xfrm>
            <a:off x="382588" y="685800"/>
            <a:ext cx="6094412" cy="3429000"/>
          </a:xfrm>
          <a:ln/>
        </p:spPr>
      </p:sp>
      <p:sp>
        <p:nvSpPr>
          <p:cNvPr id="1577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11</a:t>
            </a:fld>
            <a:endParaRPr lang="en-US"/>
          </a:p>
        </p:txBody>
      </p:sp>
      <p:sp>
        <p:nvSpPr>
          <p:cNvPr id="93186" name="Rectangle 2"/>
          <p:cNvSpPr>
            <a:spLocks noGrp="1" noRot="1" noChangeAspect="1" noChangeArrowheads="1" noTextEdit="1"/>
          </p:cNvSpPr>
          <p:nvPr>
            <p:ph type="sldImg"/>
          </p:nvPr>
        </p:nvSpPr>
        <p:spPr>
          <a:xfrm>
            <a:off x="381000" y="685800"/>
            <a:ext cx="6096000" cy="3429000"/>
          </a:xfrm>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14</a:t>
            </a:fld>
            <a:endParaRPr lang="en-US"/>
          </a:p>
        </p:txBody>
      </p:sp>
      <p:sp>
        <p:nvSpPr>
          <p:cNvPr id="57346" name="Rectangle 2"/>
          <p:cNvSpPr>
            <a:spLocks noGrp="1" noRot="1" noChangeAspect="1" noChangeArrowheads="1" noTextEdit="1"/>
          </p:cNvSpPr>
          <p:nvPr>
            <p:ph type="sldImg"/>
          </p:nvPr>
        </p:nvSpPr>
        <p:spPr>
          <a:xfrm>
            <a:off x="381000" y="685800"/>
            <a:ext cx="6096000" cy="3429000"/>
          </a:xfrm>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6213276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28748056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02727818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13786712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621952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8063995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12785700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confluence.cornell.edu/display/cee4540/Process+Movi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confluence.cornell.edu/display/AGUACLARA/Validation+Studies+for+ANSYS+Fluent+Turbulence+Model+Simulation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confluence.cornell.edu/display/AGUACLARA/Validation+Studies+for+ANSYS+Fluent+Turbulence+Model+Simulations"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9.xml"/><Relationship Id="rId7" Type="http://schemas.openxmlformats.org/officeDocument/2006/relationships/image" Target="../media/image25.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12.xml"/><Relationship Id="rId10" Type="http://schemas.openxmlformats.org/officeDocument/2006/relationships/image" Target="../media/image31.png"/><Relationship Id="rId4" Type="http://schemas.openxmlformats.org/officeDocument/2006/relationships/slideLayout" Target="../slideLayouts/slideLayout5.xm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5.png"/><Relationship Id="rId3" Type="http://schemas.openxmlformats.org/officeDocument/2006/relationships/tags" Target="../tags/tag12.xml"/><Relationship Id="rId7" Type="http://schemas.openxmlformats.org/officeDocument/2006/relationships/notesSlide" Target="../notesSlides/notesSlide13.xml"/><Relationship Id="rId12"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Layout" Target="../slideLayouts/slideLayout2.xml"/><Relationship Id="rId11" Type="http://schemas.openxmlformats.org/officeDocument/2006/relationships/image" Target="../media/image35.png"/><Relationship Id="rId5" Type="http://schemas.openxmlformats.org/officeDocument/2006/relationships/tags" Target="../tags/tag14.xml"/><Relationship Id="rId10" Type="http://schemas.openxmlformats.org/officeDocument/2006/relationships/image" Target="../media/image34.png"/><Relationship Id="rId4" Type="http://schemas.openxmlformats.org/officeDocument/2006/relationships/tags" Target="../tags/tag13.xml"/><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tags" Target="../tags/tag17.xml"/><Relationship Id="rId7" Type="http://schemas.openxmlformats.org/officeDocument/2006/relationships/notesSlide" Target="../notesSlides/notesSlide14.xml"/><Relationship Id="rId12" Type="http://schemas.openxmlformats.org/officeDocument/2006/relationships/image" Target="../media/image40.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19.xml"/><Relationship Id="rId10" Type="http://schemas.openxmlformats.org/officeDocument/2006/relationships/image" Target="../media/image38.png"/><Relationship Id="rId4" Type="http://schemas.openxmlformats.org/officeDocument/2006/relationships/tags" Target="../tags/tag18.xml"/><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31.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5.xml"/><Relationship Id="rId7" Type="http://schemas.openxmlformats.org/officeDocument/2006/relationships/image" Target="../media/image45.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png"/><Relationship Id="rId5" Type="http://schemas.openxmlformats.org/officeDocument/2006/relationships/image" Target="../media/image44.png"/><Relationship Id="rId4"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32.png"/><Relationship Id="rId3" Type="http://schemas.openxmlformats.org/officeDocument/2006/relationships/tags" Target="../tags/tag26.xml"/><Relationship Id="rId7" Type="http://schemas.openxmlformats.org/officeDocument/2006/relationships/image" Target="../media/image47.png"/><Relationship Id="rId12" Type="http://schemas.openxmlformats.org/officeDocument/2006/relationships/image" Target="../media/image51.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16.xml"/><Relationship Id="rId11" Type="http://schemas.openxmlformats.org/officeDocument/2006/relationships/image" Target="../media/image50.png"/><Relationship Id="rId5" Type="http://schemas.openxmlformats.org/officeDocument/2006/relationships/slideLayout" Target="../slideLayouts/slideLayout2.xml"/><Relationship Id="rId10" Type="http://schemas.openxmlformats.org/officeDocument/2006/relationships/image" Target="../media/image49.png"/><Relationship Id="rId4" Type="http://schemas.openxmlformats.org/officeDocument/2006/relationships/tags" Target="../tags/tag27.xml"/><Relationship Id="rId9" Type="http://schemas.openxmlformats.org/officeDocument/2006/relationships/image" Target="../media/image25.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30.xml"/><Relationship Id="rId7" Type="http://schemas.openxmlformats.org/officeDocument/2006/relationships/image" Target="../media/image53.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52.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33.xml"/><Relationship Id="rId7" Type="http://schemas.openxmlformats.org/officeDocument/2006/relationships/image" Target="../media/image56.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55.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AguaClara/SWOT/raw/master/Resources/TenStateStandardsWater.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36.xml"/><Relationship Id="rId7" Type="http://schemas.openxmlformats.org/officeDocument/2006/relationships/image" Target="../media/image60.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Layout" Target="../slideLayouts/slideLayout5.xml"/><Relationship Id="rId11" Type="http://schemas.openxmlformats.org/officeDocument/2006/relationships/image" Target="../media/image64.png"/><Relationship Id="rId5" Type="http://schemas.openxmlformats.org/officeDocument/2006/relationships/tags" Target="../tags/tag38.xml"/><Relationship Id="rId10" Type="http://schemas.openxmlformats.org/officeDocument/2006/relationships/image" Target="../media/image63.png"/><Relationship Id="rId4" Type="http://schemas.openxmlformats.org/officeDocument/2006/relationships/tags" Target="../tags/tag37.xml"/><Relationship Id="rId9" Type="http://schemas.openxmlformats.org/officeDocument/2006/relationships/image" Target="../media/image62.png"/></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68.png"/><Relationship Id="rId3" Type="http://schemas.openxmlformats.org/officeDocument/2006/relationships/tags" Target="../tags/tag41.xml"/><Relationship Id="rId7" Type="http://schemas.openxmlformats.org/officeDocument/2006/relationships/slideLayout" Target="../slideLayouts/slideLayout2.xml"/><Relationship Id="rId12" Type="http://schemas.openxmlformats.org/officeDocument/2006/relationships/image" Target="../media/image67.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61.png"/><Relationship Id="rId5" Type="http://schemas.openxmlformats.org/officeDocument/2006/relationships/tags" Target="../tags/tag43.xml"/><Relationship Id="rId10" Type="http://schemas.openxmlformats.org/officeDocument/2006/relationships/image" Target="../media/image66.png"/><Relationship Id="rId4" Type="http://schemas.openxmlformats.org/officeDocument/2006/relationships/tags" Target="../tags/tag42.xml"/><Relationship Id="rId9" Type="http://schemas.openxmlformats.org/officeDocument/2006/relationships/image" Target="../media/image65.png"/><Relationship Id="rId1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48.xml"/><Relationship Id="rId7" Type="http://schemas.openxmlformats.org/officeDocument/2006/relationships/notesSlide" Target="../notesSlides/notesSlide24.xml"/><Relationship Id="rId12" Type="http://schemas.openxmlformats.org/officeDocument/2006/relationships/image" Target="../media/image74.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slideLayout" Target="../slideLayouts/slideLayout2.xml"/><Relationship Id="rId11" Type="http://schemas.openxmlformats.org/officeDocument/2006/relationships/image" Target="../media/image73.png"/><Relationship Id="rId5" Type="http://schemas.openxmlformats.org/officeDocument/2006/relationships/tags" Target="../tags/tag50.xml"/><Relationship Id="rId10" Type="http://schemas.openxmlformats.org/officeDocument/2006/relationships/image" Target="../media/image72.png"/><Relationship Id="rId4" Type="http://schemas.openxmlformats.org/officeDocument/2006/relationships/tags" Target="../tags/tag49.xml"/><Relationship Id="rId9" Type="http://schemas.openxmlformats.org/officeDocument/2006/relationships/image" Target="../media/image71.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67.png"/><Relationship Id="rId18" Type="http://schemas.openxmlformats.org/officeDocument/2006/relationships/image" Target="../media/image80.png"/><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image" Target="../media/image78.png"/><Relationship Id="rId17" Type="http://schemas.openxmlformats.org/officeDocument/2006/relationships/image" Target="../media/image64.png"/><Relationship Id="rId2" Type="http://schemas.openxmlformats.org/officeDocument/2006/relationships/tags" Target="../tags/tag52.xml"/><Relationship Id="rId16" Type="http://schemas.openxmlformats.org/officeDocument/2006/relationships/image" Target="../media/image79.pn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image" Target="../media/image4.png"/><Relationship Id="rId5" Type="http://schemas.openxmlformats.org/officeDocument/2006/relationships/tags" Target="../tags/tag55.xml"/><Relationship Id="rId15" Type="http://schemas.openxmlformats.org/officeDocument/2006/relationships/image" Target="../media/image77.png"/><Relationship Id="rId10" Type="http://schemas.openxmlformats.org/officeDocument/2006/relationships/image" Target="../media/image75.png"/><Relationship Id="rId19" Type="http://schemas.openxmlformats.org/officeDocument/2006/relationships/image" Target="../media/image81.png"/><Relationship Id="rId4" Type="http://schemas.openxmlformats.org/officeDocument/2006/relationships/tags" Target="../tags/tag54.xml"/><Relationship Id="rId9" Type="http://schemas.openxmlformats.org/officeDocument/2006/relationships/notesSlide" Target="../notesSlides/notesSlide25.xml"/><Relationship Id="rId14" Type="http://schemas.openxmlformats.org/officeDocument/2006/relationships/image" Target="../media/image76.png"/></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26.xml"/><Relationship Id="rId13" Type="http://schemas.openxmlformats.org/officeDocument/2006/relationships/image" Target="../media/image84.png"/><Relationship Id="rId3" Type="http://schemas.openxmlformats.org/officeDocument/2006/relationships/tags" Target="../tags/tag60.xml"/><Relationship Id="rId7" Type="http://schemas.openxmlformats.org/officeDocument/2006/relationships/slideLayout" Target="../slideLayouts/slideLayout5.xml"/><Relationship Id="rId12" Type="http://schemas.openxmlformats.org/officeDocument/2006/relationships/image" Target="../media/image83.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image" Target="../media/image82.png"/><Relationship Id="rId5" Type="http://schemas.openxmlformats.org/officeDocument/2006/relationships/tags" Target="../tags/tag62.xml"/><Relationship Id="rId15" Type="http://schemas.openxmlformats.org/officeDocument/2006/relationships/image" Target="../media/image86.png"/><Relationship Id="rId10" Type="http://schemas.openxmlformats.org/officeDocument/2006/relationships/image" Target="../media/image80.png"/><Relationship Id="rId4" Type="http://schemas.openxmlformats.org/officeDocument/2006/relationships/tags" Target="../tags/tag61.xml"/><Relationship Id="rId9" Type="http://schemas.openxmlformats.org/officeDocument/2006/relationships/image" Target="../media/image620.png"/><Relationship Id="rId1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80.png"/><Relationship Id="rId3" Type="http://schemas.openxmlformats.org/officeDocument/2006/relationships/tags" Target="../tags/tag66.xml"/><Relationship Id="rId7" Type="http://schemas.openxmlformats.org/officeDocument/2006/relationships/image" Target="../media/image91.png"/><Relationship Id="rId12" Type="http://schemas.openxmlformats.org/officeDocument/2006/relationships/image" Target="../media/image94.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Layout" Target="../slideLayouts/slideLayout5.xml"/><Relationship Id="rId11" Type="http://schemas.openxmlformats.org/officeDocument/2006/relationships/image" Target="../media/image93.png"/><Relationship Id="rId5" Type="http://schemas.openxmlformats.org/officeDocument/2006/relationships/tags" Target="../tags/tag68.xml"/><Relationship Id="rId10" Type="http://schemas.openxmlformats.org/officeDocument/2006/relationships/image" Target="../media/image92.png"/><Relationship Id="rId4" Type="http://schemas.openxmlformats.org/officeDocument/2006/relationships/tags" Target="../tags/tag67.xml"/><Relationship Id="rId9"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7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60.png"/><Relationship Id="rId18" Type="http://schemas.openxmlformats.org/officeDocument/2006/relationships/image" Target="../media/image96.png"/><Relationship Id="rId3" Type="http://schemas.openxmlformats.org/officeDocument/2006/relationships/tags" Target="../tags/tag71.xml"/><Relationship Id="rId7" Type="http://schemas.openxmlformats.org/officeDocument/2006/relationships/tags" Target="../tags/tag75.xml"/><Relationship Id="rId17" Type="http://schemas.openxmlformats.org/officeDocument/2006/relationships/image" Target="../media/image94.png"/><Relationship Id="rId2" Type="http://schemas.openxmlformats.org/officeDocument/2006/relationships/tags" Target="../tags/tag70.xml"/><Relationship Id="rId16" Type="http://schemas.openxmlformats.org/officeDocument/2006/relationships/image" Target="../media/image93.png"/><Relationship Id="rId20" Type="http://schemas.openxmlformats.org/officeDocument/2006/relationships/image" Target="../media/image98.png"/><Relationship Id="rId1" Type="http://schemas.openxmlformats.org/officeDocument/2006/relationships/tags" Target="../tags/tag69.xml"/><Relationship Id="rId6" Type="http://schemas.openxmlformats.org/officeDocument/2006/relationships/tags" Target="../tags/tag74.xml"/><Relationship Id="rId5" Type="http://schemas.openxmlformats.org/officeDocument/2006/relationships/tags" Target="../tags/tag73.xml"/><Relationship Id="rId15" Type="http://schemas.openxmlformats.org/officeDocument/2006/relationships/image" Target="../media/image95.png"/><Relationship Id="rId19" Type="http://schemas.openxmlformats.org/officeDocument/2006/relationships/image" Target="../media/image97.png"/><Relationship Id="rId4" Type="http://schemas.openxmlformats.org/officeDocument/2006/relationships/tags" Target="../tags/tag72.xml"/><Relationship Id="rId9" Type="http://schemas.openxmlformats.org/officeDocument/2006/relationships/notesSlide" Target="../notesSlides/notesSlide28.xml"/><Relationship Id="rId14" Type="http://schemas.openxmlformats.org/officeDocument/2006/relationships/image" Target="../media/image73.png"/></Relationships>
</file>

<file path=ppt/slides/_rels/slide44.xml.rels><?xml version="1.0" encoding="UTF-8" standalone="yes"?>
<Relationships xmlns="http://schemas.openxmlformats.org/package/2006/relationships"><Relationship Id="rId8" Type="http://schemas.openxmlformats.org/officeDocument/2006/relationships/notesSlide" Target="../notesSlides/notesSlide29.xml"/><Relationship Id="rId13" Type="http://schemas.openxmlformats.org/officeDocument/2006/relationships/image" Target="../media/image103.png"/><Relationship Id="rId3" Type="http://schemas.openxmlformats.org/officeDocument/2006/relationships/tags" Target="../tags/tag78.xml"/><Relationship Id="rId7" Type="http://schemas.openxmlformats.org/officeDocument/2006/relationships/slideLayout" Target="../slideLayouts/slideLayout5.xml"/><Relationship Id="rId12" Type="http://schemas.openxmlformats.org/officeDocument/2006/relationships/image" Target="../media/image102.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image" Target="../media/image101.png"/><Relationship Id="rId5" Type="http://schemas.openxmlformats.org/officeDocument/2006/relationships/tags" Target="../tags/tag80.xml"/><Relationship Id="rId10" Type="http://schemas.openxmlformats.org/officeDocument/2006/relationships/image" Target="../media/image100.png"/><Relationship Id="rId4" Type="http://schemas.openxmlformats.org/officeDocument/2006/relationships/tags" Target="../tags/tag79.xml"/><Relationship Id="rId9" Type="http://schemas.openxmlformats.org/officeDocument/2006/relationships/image" Target="../media/image99.png"/><Relationship Id="rId14"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06.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108.png"/><Relationship Id="rId5" Type="http://schemas.openxmlformats.org/officeDocument/2006/relationships/image" Target="../media/image58.png"/><Relationship Id="rId4" Type="http://schemas.openxmlformats.org/officeDocument/2006/relationships/image" Target="../media/image107.png"/></Relationships>
</file>

<file path=ppt/slides/_rels/slide4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5.xml"/><Relationship Id="rId1" Type="http://schemas.openxmlformats.org/officeDocument/2006/relationships/tags" Target="../tags/tag84.xml"/></Relationships>
</file>

<file path=ppt/slides/_rels/slide52.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tags" Target="../tags/tag87.xml"/><Relationship Id="rId7" Type="http://schemas.openxmlformats.org/officeDocument/2006/relationships/image" Target="../media/image112.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113.png"/><Relationship Id="rId5" Type="http://schemas.openxmlformats.org/officeDocument/2006/relationships/notesSlide" Target="../notesSlides/notesSlide33.xml"/><Relationship Id="rId4" Type="http://schemas.openxmlformats.org/officeDocument/2006/relationships/slideLayout" Target="../slideLayouts/slideLayout2.xml"/><Relationship Id="rId9" Type="http://schemas.openxmlformats.org/officeDocument/2006/relationships/image" Target="../media/image11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88.xml"/><Relationship Id="rId4" Type="http://schemas.openxmlformats.org/officeDocument/2006/relationships/image" Target="../media/image116.png"/></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hyperlink" Target="http://spsengineering.com/flocculator/"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image" Target="../media/image20.png"/><Relationship Id="rId4" Type="http://schemas.openxmlformats.org/officeDocument/2006/relationships/notesSlide" Target="../notesSlides/notesSlide5.xm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12192000" cy="9144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vendor</a:t>
            </a:r>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algorithm for small </a:t>
            </a:r>
            <a:r>
              <a:rPr lang="en-US" sz="2400" dirty="0" err="1"/>
              <a:t>flocculators</a:t>
            </a:r>
            <a:r>
              <a:rPr lang="en-US" sz="2400" dirty="0"/>
              <a:t> based on the fundamental physics</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a:t>2019 – Learned that head loss is higher than we had predicted</a:t>
            </a:r>
          </a:p>
          <a:p>
            <a:r>
              <a:rPr lang="en-US" sz="2400" dirty="0"/>
              <a:t>202x –We increase the efficiency of removal of small particles by inventing???????</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5"/>
          <p:cNvSpPr txBox="1">
            <a:spLocks noGrp="1"/>
          </p:cNvSpPr>
          <p:nvPr>
            <p:ph type="title"/>
          </p:nvPr>
        </p:nvSpPr>
        <p:spPr>
          <a:xfrm>
            <a:off x="1275347" y="274637"/>
            <a:ext cx="10307052" cy="1143000"/>
          </a:xfrm>
          <a:prstGeom prst="rect">
            <a:avLst/>
          </a:prstGeom>
          <a:noFill/>
          <a:ln>
            <a:noFill/>
          </a:ln>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buClr>
                <a:schemeClr val="dk1"/>
              </a:buClr>
              <a:buSzPts val="1400"/>
            </a:pPr>
            <a:r>
              <a:rPr lang="es-HN"/>
              <a:t>AguaClara Hydraulic Flocculation Model</a:t>
            </a:r>
            <a:endParaRPr/>
          </a:p>
        </p:txBody>
      </p:sp>
      <p:pic>
        <p:nvPicPr>
          <p:cNvPr id="265" name="Google Shape;265;p25"/>
          <p:cNvPicPr preferRelativeResize="0"/>
          <p:nvPr/>
        </p:nvPicPr>
        <p:blipFill rotWithShape="1">
          <a:blip r:embed="rId3">
            <a:alphaModFix/>
          </a:blip>
          <a:srcRect/>
          <a:stretch/>
        </p:blipFill>
        <p:spPr>
          <a:xfrm>
            <a:off x="353882" y="3826711"/>
            <a:ext cx="3125637" cy="1102020"/>
          </a:xfrm>
          <a:prstGeom prst="rect">
            <a:avLst/>
          </a:prstGeom>
          <a:noFill/>
          <a:ln>
            <a:noFill/>
          </a:ln>
        </p:spPr>
      </p:pic>
      <p:grpSp>
        <p:nvGrpSpPr>
          <p:cNvPr id="3" name="Group 2">
            <a:extLst>
              <a:ext uri="{FF2B5EF4-FFF2-40B4-BE49-F238E27FC236}">
                <a16:creationId xmlns:a16="http://schemas.microsoft.com/office/drawing/2014/main" id="{7D6E4998-2D39-4DA5-BC19-26F5B7D92708}"/>
              </a:ext>
            </a:extLst>
          </p:cNvPr>
          <p:cNvGrpSpPr/>
          <p:nvPr/>
        </p:nvGrpSpPr>
        <p:grpSpPr>
          <a:xfrm>
            <a:off x="8665495" y="1528098"/>
            <a:ext cx="3346077" cy="2608906"/>
            <a:chOff x="8665495" y="1528098"/>
            <a:chExt cx="3346077" cy="2608906"/>
          </a:xfrm>
        </p:grpSpPr>
        <p:pic>
          <p:nvPicPr>
            <p:cNvPr id="267" name="Google Shape;267;p25" descr="MCED00214_0000[1]"/>
            <p:cNvPicPr preferRelativeResize="0"/>
            <p:nvPr/>
          </p:nvPicPr>
          <p:blipFill rotWithShape="1">
            <a:blip r:embed="rId4">
              <a:alphaModFix/>
            </a:blip>
            <a:srcRect/>
            <a:stretch/>
          </p:blipFill>
          <p:spPr>
            <a:xfrm>
              <a:off x="9504839" y="2316163"/>
              <a:ext cx="294217" cy="253057"/>
            </a:xfrm>
            <a:prstGeom prst="rect">
              <a:avLst/>
            </a:prstGeom>
            <a:noFill/>
            <a:ln>
              <a:noFill/>
            </a:ln>
          </p:spPr>
        </p:pic>
        <p:sp>
          <p:nvSpPr>
            <p:cNvPr id="268" name="Google Shape;268;p25"/>
            <p:cNvSpPr/>
            <p:nvPr/>
          </p:nvSpPr>
          <p:spPr>
            <a:xfrm>
              <a:off x="8665495" y="1528098"/>
              <a:ext cx="1882430" cy="1660202"/>
            </a:xfrm>
            <a:prstGeom prst="cube">
              <a:avLst>
                <a:gd name="adj" fmla="val 25000"/>
              </a:avLst>
            </a:prstGeom>
            <a:solidFill>
              <a:schemeClr val="accent1">
                <a:alpha val="49803"/>
              </a:schemeClr>
            </a:solidFill>
            <a:ln w="12700" cap="flat" cmpd="sng">
              <a:solidFill>
                <a:schemeClr val="dk2"/>
              </a:solidFill>
              <a:prstDash val="solid"/>
              <a:miter lim="800000"/>
              <a:headEnd type="none" w="sm" len="sm"/>
              <a:tailEnd type="none" w="sm" len="sm"/>
            </a:ln>
          </p:spPr>
          <p:txBody>
            <a:bodyPr spcFirstLastPara="1" wrap="square" lIns="121900" tIns="60933" rIns="121900" bIns="60933" anchor="ctr" anchorCtr="0">
              <a:noAutofit/>
            </a:bodyPr>
            <a:lstStyle/>
            <a:p>
              <a:pPr>
                <a:spcBef>
                  <a:spcPts val="0"/>
                </a:spcBef>
                <a:spcAft>
                  <a:spcPts val="0"/>
                </a:spcAft>
              </a:pPr>
              <a:endParaRPr sz="1867" dirty="0">
                <a:solidFill>
                  <a:srgbClr val="000000"/>
                </a:solidFill>
                <a:latin typeface="Arial"/>
                <a:ea typeface="Arial"/>
                <a:cs typeface="Arial"/>
                <a:sym typeface="Arial"/>
              </a:endParaRPr>
            </a:p>
          </p:txBody>
        </p:sp>
        <p:pic>
          <p:nvPicPr>
            <p:cNvPr id="269" name="Google Shape;269;p25" descr="MCED00214_0000[1]"/>
            <p:cNvPicPr preferRelativeResize="0"/>
            <p:nvPr/>
          </p:nvPicPr>
          <p:blipFill rotWithShape="1">
            <a:blip r:embed="rId4">
              <a:alphaModFix/>
            </a:blip>
            <a:srcRect/>
            <a:stretch/>
          </p:blipFill>
          <p:spPr>
            <a:xfrm>
              <a:off x="10925237" y="2295447"/>
              <a:ext cx="294217" cy="253057"/>
            </a:xfrm>
            <a:prstGeom prst="rect">
              <a:avLst/>
            </a:prstGeom>
            <a:noFill/>
            <a:ln>
              <a:noFill/>
            </a:ln>
          </p:spPr>
        </p:pic>
        <p:sp>
          <p:nvSpPr>
            <p:cNvPr id="270" name="Google Shape;270;p25"/>
            <p:cNvSpPr/>
            <p:nvPr/>
          </p:nvSpPr>
          <p:spPr>
            <a:xfrm>
              <a:off x="10129142" y="1528098"/>
              <a:ext cx="1882430" cy="1660202"/>
            </a:xfrm>
            <a:prstGeom prst="cube">
              <a:avLst>
                <a:gd name="adj" fmla="val 25000"/>
              </a:avLst>
            </a:prstGeom>
            <a:solidFill>
              <a:schemeClr val="accent1">
                <a:alpha val="49803"/>
              </a:schemeClr>
            </a:solidFill>
            <a:ln w="12700" cap="flat" cmpd="sng">
              <a:solidFill>
                <a:schemeClr val="dk2"/>
              </a:solidFill>
              <a:prstDash val="solid"/>
              <a:miter lim="800000"/>
              <a:headEnd type="none" w="sm" len="sm"/>
              <a:tailEnd type="none" w="sm" len="sm"/>
            </a:ln>
          </p:spPr>
          <p:txBody>
            <a:bodyPr spcFirstLastPara="1" wrap="square" lIns="121900" tIns="60933" rIns="121900" bIns="60933" anchor="ctr" anchorCtr="0">
              <a:noAutofit/>
            </a:bodyPr>
            <a:lstStyle/>
            <a:p>
              <a:pPr>
                <a:spcBef>
                  <a:spcPts val="0"/>
                </a:spcBef>
                <a:spcAft>
                  <a:spcPts val="0"/>
                </a:spcAft>
              </a:pPr>
              <a:endParaRPr sz="1867">
                <a:solidFill>
                  <a:srgbClr val="000000"/>
                </a:solidFill>
                <a:latin typeface="Arial"/>
                <a:ea typeface="Arial"/>
                <a:cs typeface="Arial"/>
                <a:sym typeface="Arial"/>
              </a:endParaRPr>
            </a:p>
          </p:txBody>
        </p:sp>
        <p:cxnSp>
          <p:nvCxnSpPr>
            <p:cNvPr id="271" name="Google Shape;271;p25"/>
            <p:cNvCxnSpPr/>
            <p:nvPr/>
          </p:nvCxnSpPr>
          <p:spPr>
            <a:xfrm>
              <a:off x="9579896" y="2582702"/>
              <a:ext cx="1460500" cy="1821"/>
            </a:xfrm>
            <a:prstGeom prst="straightConnector1">
              <a:avLst/>
            </a:prstGeom>
            <a:noFill/>
            <a:ln w="25400" cap="flat" cmpd="sng">
              <a:solidFill>
                <a:schemeClr val="accent4"/>
              </a:solidFill>
              <a:prstDash val="solid"/>
              <a:round/>
              <a:headEnd type="triangle" w="med" len="med"/>
              <a:tailEnd type="triangle" w="med" len="med"/>
            </a:ln>
          </p:spPr>
        </p:cxnSp>
        <p:cxnSp>
          <p:nvCxnSpPr>
            <p:cNvPr id="272" name="Google Shape;272;p25"/>
            <p:cNvCxnSpPr/>
            <p:nvPr/>
          </p:nvCxnSpPr>
          <p:spPr>
            <a:xfrm flipH="1" flipV="1">
              <a:off x="10403105" y="2582702"/>
              <a:ext cx="269643" cy="796247"/>
            </a:xfrm>
            <a:prstGeom prst="straightConnector1">
              <a:avLst/>
            </a:prstGeom>
            <a:noFill/>
            <a:ln w="12700" cap="flat" cmpd="sng">
              <a:solidFill>
                <a:schemeClr val="dk1"/>
              </a:solidFill>
              <a:prstDash val="solid"/>
              <a:round/>
              <a:headEnd type="none" w="sm" len="sm"/>
              <a:tailEnd type="stealth" w="med" len="med"/>
            </a:ln>
          </p:spPr>
        </p:cxnSp>
        <p:pic>
          <p:nvPicPr>
            <p:cNvPr id="273" name="Google Shape;273;p25"/>
            <p:cNvPicPr preferRelativeResize="0"/>
            <p:nvPr/>
          </p:nvPicPr>
          <p:blipFill rotWithShape="1">
            <a:blip r:embed="rId5">
              <a:alphaModFix/>
            </a:blip>
            <a:srcRect/>
            <a:stretch/>
          </p:blipFill>
          <p:spPr>
            <a:xfrm>
              <a:off x="10565940" y="3352369"/>
              <a:ext cx="1143873" cy="784635"/>
            </a:xfrm>
            <a:prstGeom prst="rect">
              <a:avLst/>
            </a:prstGeom>
            <a:noFill/>
            <a:ln>
              <a:noFill/>
            </a:ln>
          </p:spPr>
        </p:pic>
      </p:grpSp>
      <p:sp>
        <p:nvSpPr>
          <p:cNvPr id="274" name="Google Shape;274;p25"/>
          <p:cNvSpPr txBox="1"/>
          <p:nvPr/>
        </p:nvSpPr>
        <p:spPr>
          <a:xfrm rot="745382">
            <a:off x="3572303" y="4811437"/>
            <a:ext cx="3847635" cy="861720"/>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Probability that collision point is sticky</a:t>
            </a:r>
            <a:endParaRPr lang="en-US" sz="3733" dirty="0"/>
          </a:p>
        </p:txBody>
      </p:sp>
      <p:sp>
        <p:nvSpPr>
          <p:cNvPr id="275" name="Google Shape;275;p25"/>
          <p:cNvSpPr txBox="1"/>
          <p:nvPr/>
        </p:nvSpPr>
        <p:spPr>
          <a:xfrm rot="1016529">
            <a:off x="2286104" y="5373215"/>
            <a:ext cx="3928853"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Diameter of primary particles</a:t>
            </a:r>
            <a:endParaRPr lang="en-US" sz="3733" dirty="0"/>
          </a:p>
        </p:txBody>
      </p:sp>
      <p:sp>
        <p:nvSpPr>
          <p:cNvPr id="276" name="Google Shape;276;p25"/>
          <p:cNvSpPr txBox="1"/>
          <p:nvPr/>
        </p:nvSpPr>
        <p:spPr>
          <a:xfrm rot="-804807">
            <a:off x="3068560" y="2839430"/>
            <a:ext cx="5431401"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Initial distance between primary particles</a:t>
            </a:r>
            <a:endParaRPr lang="en-US" sz="3733" dirty="0"/>
          </a:p>
        </p:txBody>
      </p:sp>
      <p:sp>
        <p:nvSpPr>
          <p:cNvPr id="277" name="Google Shape;277;p25"/>
          <p:cNvSpPr txBox="1"/>
          <p:nvPr/>
        </p:nvSpPr>
        <p:spPr>
          <a:xfrm rot="-848532">
            <a:off x="1952140" y="2716779"/>
            <a:ext cx="5322397"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s-HN" sz="2400" dirty="0">
                <a:solidFill>
                  <a:srgbClr val="000000"/>
                </a:solidFill>
                <a:latin typeface="Calibri"/>
                <a:ea typeface="Calibri"/>
                <a:cs typeface="Calibri"/>
                <a:sym typeface="Calibri"/>
              </a:rPr>
              <a:t>Final </a:t>
            </a:r>
            <a:r>
              <a:rPr lang="es-HN" sz="2400" dirty="0" err="1">
                <a:solidFill>
                  <a:srgbClr val="000000"/>
                </a:solidFill>
                <a:latin typeface="Calibri"/>
                <a:ea typeface="Calibri"/>
                <a:cs typeface="Calibri"/>
                <a:sym typeface="Calibri"/>
              </a:rPr>
              <a:t>distance</a:t>
            </a:r>
            <a:r>
              <a:rPr lang="es-HN" sz="2400" dirty="0">
                <a:solidFill>
                  <a:srgbClr val="000000"/>
                </a:solidFill>
                <a:latin typeface="Calibri"/>
                <a:ea typeface="Calibri"/>
                <a:cs typeface="Calibri"/>
                <a:sym typeface="Calibri"/>
              </a:rPr>
              <a:t> </a:t>
            </a:r>
            <a:r>
              <a:rPr lang="es-HN" sz="2400" dirty="0" err="1">
                <a:solidFill>
                  <a:srgbClr val="000000"/>
                </a:solidFill>
                <a:latin typeface="Calibri"/>
                <a:ea typeface="Calibri"/>
                <a:cs typeface="Calibri"/>
                <a:sym typeface="Calibri"/>
              </a:rPr>
              <a:t>between</a:t>
            </a:r>
            <a:r>
              <a:rPr lang="es-HN" sz="2400" dirty="0">
                <a:solidFill>
                  <a:srgbClr val="000000"/>
                </a:solidFill>
                <a:latin typeface="Calibri"/>
                <a:ea typeface="Calibri"/>
                <a:cs typeface="Calibri"/>
                <a:sym typeface="Calibri"/>
              </a:rPr>
              <a:t> </a:t>
            </a:r>
            <a:r>
              <a:rPr lang="es-HN" sz="2400" dirty="0" err="1">
                <a:solidFill>
                  <a:srgbClr val="000000"/>
                </a:solidFill>
                <a:latin typeface="Calibri"/>
                <a:ea typeface="Calibri"/>
                <a:cs typeface="Calibri"/>
                <a:sym typeface="Calibri"/>
              </a:rPr>
              <a:t>primary</a:t>
            </a:r>
            <a:r>
              <a:rPr lang="es-HN" sz="2400" dirty="0">
                <a:solidFill>
                  <a:srgbClr val="000000"/>
                </a:solidFill>
                <a:latin typeface="Calibri"/>
                <a:ea typeface="Calibri"/>
                <a:cs typeface="Calibri"/>
                <a:sym typeface="Calibri"/>
              </a:rPr>
              <a:t> </a:t>
            </a:r>
            <a:r>
              <a:rPr lang="es-HN" sz="2400" dirty="0" err="1">
                <a:solidFill>
                  <a:srgbClr val="000000"/>
                </a:solidFill>
                <a:latin typeface="Calibri"/>
                <a:ea typeface="Calibri"/>
                <a:cs typeface="Calibri"/>
                <a:sym typeface="Calibri"/>
              </a:rPr>
              <a:t>particles</a:t>
            </a:r>
            <a:endParaRPr sz="3733" dirty="0"/>
          </a:p>
        </p:txBody>
      </p:sp>
      <p:sp>
        <p:nvSpPr>
          <p:cNvPr id="278" name="Google Shape;278;p25"/>
          <p:cNvSpPr txBox="1"/>
          <p:nvPr/>
        </p:nvSpPr>
        <p:spPr>
          <a:xfrm rot="-2200420">
            <a:off x="-32538" y="2945274"/>
            <a:ext cx="2422031"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Velocity Gradient</a:t>
            </a:r>
            <a:endParaRPr lang="en-US" sz="3733" dirty="0"/>
          </a:p>
        </p:txBody>
      </p:sp>
      <p:sp>
        <p:nvSpPr>
          <p:cNvPr id="279" name="Google Shape;279;p25"/>
          <p:cNvSpPr txBox="1"/>
          <p:nvPr/>
        </p:nvSpPr>
        <p:spPr>
          <a:xfrm rot="-2200420">
            <a:off x="627695" y="2937016"/>
            <a:ext cx="2402795"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Flocculation time</a:t>
            </a:r>
            <a:endParaRPr lang="en-US" sz="3733" dirty="0"/>
          </a:p>
        </p:txBody>
      </p:sp>
      <p:pic>
        <p:nvPicPr>
          <p:cNvPr id="280" name="Google Shape;280;p25"/>
          <p:cNvPicPr preferRelativeResize="0"/>
          <p:nvPr/>
        </p:nvPicPr>
        <p:blipFill rotWithShape="1">
          <a:blip r:embed="rId6">
            <a:alphaModFix/>
          </a:blip>
          <a:srcRect/>
          <a:stretch/>
        </p:blipFill>
        <p:spPr>
          <a:xfrm>
            <a:off x="5661169" y="3517797"/>
            <a:ext cx="3772729" cy="1442008"/>
          </a:xfrm>
          <a:prstGeom prst="rect">
            <a:avLst/>
          </a:prstGeom>
          <a:noFill/>
          <a:ln w="28575" cap="flat" cmpd="sng">
            <a:solidFill>
              <a:srgbClr val="00B0F0"/>
            </a:solidFill>
            <a:prstDash val="solid"/>
            <a:round/>
            <a:headEnd type="none" w="sm" len="sm"/>
            <a:tailEnd type="none" w="sm" len="sm"/>
          </a:ln>
        </p:spPr>
      </p:pic>
      <p:sp>
        <p:nvSpPr>
          <p:cNvPr id="2" name="Rectangle 1"/>
          <p:cNvSpPr/>
          <p:nvPr/>
        </p:nvSpPr>
        <p:spPr>
          <a:xfrm>
            <a:off x="7742408" y="5532668"/>
            <a:ext cx="4614605" cy="1221168"/>
          </a:xfrm>
          <a:prstGeom prst="rect">
            <a:avLst/>
          </a:prstGeom>
        </p:spPr>
        <p:txBody>
          <a:bodyPr wrap="square">
            <a:spAutoFit/>
          </a:bodyPr>
          <a:lstStyle/>
          <a:p>
            <a:r>
              <a:rPr lang="en-US" sz="1467" u="sng" dirty="0">
                <a:solidFill>
                  <a:srgbClr val="660099"/>
                </a:solidFill>
                <a:latin typeface="Arial" panose="020B0604020202020204" pitchFamily="34" charset="0"/>
              </a:rPr>
              <a:t>A Hydrodynamic and surface coverage model capable of predicting settled effluent turbidity subsequent to hydraulic flocculation </a:t>
            </a:r>
            <a:r>
              <a:rPr lang="en-US" sz="1467" dirty="0">
                <a:solidFill>
                  <a:srgbClr val="777777"/>
                </a:solidFill>
                <a:latin typeface="Arial" panose="020B0604020202020204" pitchFamily="34" charset="0"/>
              </a:rPr>
              <a:t>WH </a:t>
            </a:r>
            <a:r>
              <a:rPr lang="en-US" sz="1467" dirty="0" err="1">
                <a:solidFill>
                  <a:srgbClr val="777777"/>
                </a:solidFill>
                <a:latin typeface="Arial" panose="020B0604020202020204" pitchFamily="34" charset="0"/>
              </a:rPr>
              <a:t>Pennock</a:t>
            </a:r>
            <a:r>
              <a:rPr lang="en-US" sz="1467" dirty="0">
                <a:solidFill>
                  <a:srgbClr val="777777"/>
                </a:solidFill>
                <a:latin typeface="Arial" panose="020B0604020202020204" pitchFamily="34" charset="0"/>
              </a:rPr>
              <a:t>, ML Weber-Shirk, LW Lion Environmental Engineering Science 35 (12), 1273-1285 (2018)</a:t>
            </a:r>
          </a:p>
        </p:txBody>
      </p:sp>
      <p:cxnSp>
        <p:nvCxnSpPr>
          <p:cNvPr id="4" name="Straight Connector 3"/>
          <p:cNvCxnSpPr/>
          <p:nvPr/>
        </p:nvCxnSpPr>
        <p:spPr>
          <a:xfrm flipV="1">
            <a:off x="2672862" y="3851942"/>
            <a:ext cx="806657" cy="3800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667459"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This equation assumes that the velocity gradient in the flocculator is uniform</a:t>
            </a:r>
          </a:p>
          <a:p>
            <a:r>
              <a:rPr lang="en-US" dirty="0"/>
              <a:t>Our design approach will ensure that the velocity gradient is as uniform as practically possible</a:t>
            </a:r>
          </a:p>
        </p:txBody>
      </p:sp>
      <p:sp>
        <p:nvSpPr>
          <p:cNvPr id="5" name="Oval 4"/>
          <p:cNvSpPr/>
          <p:nvPr/>
        </p:nvSpPr>
        <p:spPr>
          <a:xfrm>
            <a:off x="5335678" y="317065"/>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420766" y="282039"/>
            <a:ext cx="3503542"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 name="Picture 1">
            <a:extLst>
              <a:ext uri="{FF2B5EF4-FFF2-40B4-BE49-F238E27FC236}">
                <a16:creationId xmlns:a16="http://schemas.microsoft.com/office/drawing/2014/main" id="{8B0B51A4-5106-4B47-8326-619EB6A016F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24964" y="2625881"/>
            <a:ext cx="9360369" cy="4166658"/>
          </a:xfrm>
          <a:prstGeom prst="rect">
            <a:avLst/>
          </a:prstGeom>
        </p:spPr>
      </p:pic>
      <p:sp>
        <p:nvSpPr>
          <p:cNvPr id="242" name="Google Shape;242;p22"/>
          <p:cNvSpPr txBox="1">
            <a:spLocks noGrp="1"/>
          </p:cNvSpPr>
          <p:nvPr>
            <p:ph type="title"/>
          </p:nvPr>
        </p:nvSpPr>
        <p:spPr>
          <a:xfrm>
            <a:off x="1379621" y="274637"/>
            <a:ext cx="10202779" cy="1143000"/>
          </a:xfrm>
          <a:prstGeom prst="rect">
            <a:avLst/>
          </a:prstGeom>
          <a:noFill/>
          <a:ln>
            <a:noFill/>
          </a:ln>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buClr>
                <a:schemeClr val="dk1"/>
              </a:buClr>
              <a:buSzPts val="1400"/>
            </a:pPr>
            <a:r>
              <a:rPr lang="es-HN" sz="4267"/>
              <a:t>High Rate, Uniform Velocity Gradient, Plug flow, Hydraulic Flocculation</a:t>
            </a:r>
            <a:endParaRPr sz="4267"/>
          </a:p>
        </p:txBody>
      </p:sp>
      <p:sp>
        <p:nvSpPr>
          <p:cNvPr id="243" name="Google Shape;243;p22"/>
          <p:cNvSpPr txBox="1">
            <a:spLocks noGrp="1"/>
          </p:cNvSpPr>
          <p:nvPr>
            <p:ph type="body" idx="1"/>
          </p:nvPr>
        </p:nvSpPr>
        <p:spPr>
          <a:xfrm>
            <a:off x="589212" y="1358186"/>
            <a:ext cx="10972800" cy="1267696"/>
          </a:xfrm>
          <a:prstGeom prst="rect">
            <a:avLst/>
          </a:prstGeom>
          <a:noFill/>
          <a:ln>
            <a:noFill/>
          </a:ln>
        </p:spPr>
        <p:txBody>
          <a:bodyPr spcFirstLastPara="1" vert="horz" wrap="square" lIns="121900" tIns="121900" rIns="121900" bIns="121900" numCol="1" anchor="t" anchorCtr="0" compatLnSpc="1">
            <a:prstTxWarp prst="textNoShape">
              <a:avLst/>
            </a:prstTxWarp>
            <a:noAutofit/>
          </a:bodyPr>
          <a:lstStyle/>
          <a:p>
            <a:pPr marL="186262" indent="0">
              <a:spcBef>
                <a:spcPts val="773"/>
              </a:spcBef>
              <a:spcAft>
                <a:spcPts val="0"/>
              </a:spcAft>
              <a:buSzPts val="3200"/>
              <a:buNone/>
            </a:pPr>
            <a:r>
              <a:rPr lang="en-US" dirty="0"/>
              <a:t>Contractions → Expansions →Turbulence → Viscous deformation of the fluid→ Collisions</a:t>
            </a:r>
          </a:p>
        </p:txBody>
      </p:sp>
      <p:pic>
        <p:nvPicPr>
          <p:cNvPr id="11" name="Picture 1">
            <a:hlinkClick r:id="rId4"/>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273" t="3834" r="43628" b="16322"/>
          <a:stretch/>
        </p:blipFill>
        <p:spPr bwMode="auto">
          <a:xfrm>
            <a:off x="11500189" y="81439"/>
            <a:ext cx="606368" cy="30173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bwMode="auto">
          <a:xfrm flipH="1">
            <a:off x="11792240" y="90490"/>
            <a:ext cx="0" cy="2535391"/>
          </a:xfrm>
          <a:prstGeom prst="line">
            <a:avLst/>
          </a:prstGeom>
          <a:solidFill>
            <a:schemeClr val="accent1"/>
          </a:solidFill>
          <a:ln w="28575" cap="flat" cmpd="sng" algn="ctr">
            <a:solidFill>
              <a:schemeClr val="tx1"/>
            </a:solidFill>
            <a:prstDash val="sysDot"/>
            <a:round/>
            <a:headEnd type="none" w="lg" len="med"/>
            <a:tailEnd type="none" w="lg" len="med"/>
          </a:ln>
          <a:effectLst/>
        </p:spPr>
      </p:cxnSp>
      <p:cxnSp>
        <p:nvCxnSpPr>
          <p:cNvPr id="6" name="Straight Connector 5">
            <a:extLst>
              <a:ext uri="{FF2B5EF4-FFF2-40B4-BE49-F238E27FC236}">
                <a16:creationId xmlns:a16="http://schemas.microsoft.com/office/drawing/2014/main" id="{B9BFD704-5142-4797-B423-DEE215CD1DF3}"/>
              </a:ext>
            </a:extLst>
          </p:cNvPr>
          <p:cNvCxnSpPr/>
          <p:nvPr/>
        </p:nvCxnSpPr>
        <p:spPr>
          <a:xfrm>
            <a:off x="1489753" y="3791164"/>
            <a:ext cx="8332341" cy="523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FBEFF1E-731A-4016-80EB-91B087DB976F}"/>
              </a:ext>
            </a:extLst>
          </p:cNvPr>
          <p:cNvCxnSpPr/>
          <p:nvPr/>
        </p:nvCxnSpPr>
        <p:spPr>
          <a:xfrm>
            <a:off x="1312666" y="5827368"/>
            <a:ext cx="8332341" cy="523982"/>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9507847" y="6296982"/>
            <a:ext cx="137160" cy="137160"/>
          </a:xfrm>
          <a:prstGeom prst="ellipse">
            <a:avLst/>
          </a:prstGeom>
          <a:solidFill>
            <a:schemeClr val="accent1">
              <a:lumMod val="5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4.79167E-6 -7.40741E-7 C -0.00169 -0.10116 0.01329 -0.30208 -0.00585 -0.30139 C -0.03372 -0.30208 -0.02565 -0.00856 -0.05182 -0.00856 C -0.07096 -0.01389 -0.05143 -0.30532 -0.06992 -0.30648 C -0.09192 -0.30741 -0.09179 -0.01713 -0.11484 -0.01713 C -0.13541 -0.01829 -0.11484 -0.31389 -0.13372 -0.3162 C -0.15976 -0.31759 -0.15976 -0.02268 -0.17812 -0.02338 C -0.19986 -0.02731 -0.17304 -0.31898 -0.19778 -0.32268 C -0.22708 -0.32477 -0.21484 -0.02917 -0.24127 -0.03194 C -0.26549 -0.0331 -0.23502 -0.32986 -0.26432 -0.33125 C -0.28789 -0.33009 -0.27877 -0.03588 -0.30559 -0.03843 C -0.33255 -0.04352 -0.29895 -0.32986 -0.32734 -0.33565 C -0.36119 -0.33981 -0.3375 -0.04305 -0.37278 -0.0456 C -0.39869 -0.04884 -0.3625 -0.34097 -0.39049 -0.34305 C -0.41914 -0.34861 -0.40468 -0.04884 -0.43619 -0.05208 C -0.4621 -0.05579 -0.42343 -0.34537 -0.45351 -0.35139 C -0.48007 -0.35185 -0.46966 -0.05718 -0.49934 -0.05903 C -0.52643 -0.06296 -0.49231 -0.35509 -0.51692 -0.35787 C -0.5444 -0.35926 -0.53294 -0.06366 -0.56197 -0.06805 C -0.58528 -0.06875 -0.55286 -0.3625 -0.58007 -0.36412 C -0.62291 -0.37245 -0.62031 -0.18889 -0.64023 -0.10116 " pathEditMode="relative" rAng="0" ptsTypes="AAAAAAAAAAAAAAAAAAAAA">
                                      <p:cBhvr>
                                        <p:cTn id="6" dur="20000" fill="hold"/>
                                        <p:tgtEl>
                                          <p:spTgt spid="13"/>
                                        </p:tgtEl>
                                        <p:attrNameLst>
                                          <p:attrName>ppt_x</p:attrName>
                                          <p:attrName>ppt_y</p:attrName>
                                        </p:attrNameLst>
                                      </p:cBhvr>
                                      <p:rCtr x="-31810" y="-182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4AD49-86DE-4C35-8CB2-87F48A4240FF}"/>
              </a:ext>
            </a:extLst>
          </p:cNvPr>
          <p:cNvSpPr>
            <a:spLocks noGrp="1"/>
          </p:cNvSpPr>
          <p:nvPr>
            <p:ph type="title"/>
          </p:nvPr>
        </p:nvSpPr>
        <p:spPr/>
        <p:txBody>
          <a:bodyPr/>
          <a:lstStyle/>
          <a:p>
            <a:r>
              <a:rPr lang="en-US" dirty="0"/>
              <a:t>Fluid deformation powered by turbulent kinetic energy and damped by viscosity</a:t>
            </a:r>
          </a:p>
        </p:txBody>
      </p:sp>
      <p:sp>
        <p:nvSpPr>
          <p:cNvPr id="3" name="Content Placeholder 2">
            <a:extLst>
              <a:ext uri="{FF2B5EF4-FFF2-40B4-BE49-F238E27FC236}">
                <a16:creationId xmlns:a16="http://schemas.microsoft.com/office/drawing/2014/main" id="{6D4A70C8-C1DC-43D6-BDAB-C58BBE418460}"/>
              </a:ext>
            </a:extLst>
          </p:cNvPr>
          <p:cNvSpPr>
            <a:spLocks noGrp="1"/>
          </p:cNvSpPr>
          <p:nvPr>
            <p:ph idx="1"/>
          </p:nvPr>
        </p:nvSpPr>
        <p:spPr>
          <a:xfrm>
            <a:off x="457201" y="1600200"/>
            <a:ext cx="4875088" cy="4525963"/>
          </a:xfrm>
        </p:spPr>
        <p:txBody>
          <a:bodyPr/>
          <a:lstStyle/>
          <a:p>
            <a:r>
              <a:rPr lang="en-US" dirty="0"/>
              <a:t>Flow expansions convert potential energy into turbulent kinetic energy</a:t>
            </a:r>
          </a:p>
          <a:p>
            <a:r>
              <a:rPr lang="en-US" dirty="0"/>
              <a:t>Viscosity damps the eddies</a:t>
            </a:r>
          </a:p>
          <a:p>
            <a:r>
              <a:rPr lang="en-US" dirty="0"/>
              <a:t>Fluid deforms</a:t>
            </a:r>
          </a:p>
          <a:p>
            <a:r>
              <a:rPr lang="en-US" dirty="0"/>
              <a:t>Particles collide</a:t>
            </a:r>
          </a:p>
        </p:txBody>
      </p:sp>
      <p:pic>
        <p:nvPicPr>
          <p:cNvPr id="4" name="Picture 3">
            <a:extLst>
              <a:ext uri="{FF2B5EF4-FFF2-40B4-BE49-F238E27FC236}">
                <a16:creationId xmlns:a16="http://schemas.microsoft.com/office/drawing/2014/main" id="{5D2CFFA7-E1FC-4265-825B-11EC07FE7AA6}"/>
              </a:ext>
            </a:extLst>
          </p:cNvPr>
          <p:cNvPicPr>
            <a:picLocks noChangeAspect="1"/>
          </p:cNvPicPr>
          <p:nvPr/>
        </p:nvPicPr>
        <p:blipFill>
          <a:blip r:embed="rId2"/>
          <a:stretch>
            <a:fillRect/>
          </a:stretch>
        </p:blipFill>
        <p:spPr>
          <a:xfrm>
            <a:off x="6096000" y="1600200"/>
            <a:ext cx="3823352" cy="2705658"/>
          </a:xfrm>
          <a:prstGeom prst="rect">
            <a:avLst/>
          </a:prstGeom>
        </p:spPr>
      </p:pic>
      <p:pic>
        <p:nvPicPr>
          <p:cNvPr id="5" name="Picture 4">
            <a:extLst>
              <a:ext uri="{FF2B5EF4-FFF2-40B4-BE49-F238E27FC236}">
                <a16:creationId xmlns:a16="http://schemas.microsoft.com/office/drawing/2014/main" id="{AE40E0B3-85CE-4AFE-BD23-7DBAF7638BC2}"/>
              </a:ext>
            </a:extLst>
          </p:cNvPr>
          <p:cNvPicPr>
            <a:picLocks noChangeAspect="1"/>
          </p:cNvPicPr>
          <p:nvPr/>
        </p:nvPicPr>
        <p:blipFill>
          <a:blip r:embed="rId3"/>
          <a:stretch>
            <a:fillRect/>
          </a:stretch>
        </p:blipFill>
        <p:spPr>
          <a:xfrm>
            <a:off x="5332288" y="4668834"/>
            <a:ext cx="5496673" cy="955230"/>
          </a:xfrm>
          <a:prstGeom prst="rect">
            <a:avLst/>
          </a:prstGeom>
        </p:spPr>
      </p:pic>
      <p:grpSp>
        <p:nvGrpSpPr>
          <p:cNvPr id="6" name="Group 5">
            <a:extLst>
              <a:ext uri="{FF2B5EF4-FFF2-40B4-BE49-F238E27FC236}">
                <a16:creationId xmlns:a16="http://schemas.microsoft.com/office/drawing/2014/main" id="{68ECE73A-3F0C-4F44-93A1-4832D64F3C43}"/>
              </a:ext>
            </a:extLst>
          </p:cNvPr>
          <p:cNvGrpSpPr/>
          <p:nvPr/>
        </p:nvGrpSpPr>
        <p:grpSpPr>
          <a:xfrm>
            <a:off x="11069531" y="1462311"/>
            <a:ext cx="1084333" cy="5395689"/>
            <a:chOff x="8059667" y="1462310"/>
            <a:chExt cx="1084333" cy="5395689"/>
          </a:xfrm>
        </p:grpSpPr>
        <p:pic>
          <p:nvPicPr>
            <p:cNvPr id="7" name="Picture 1">
              <a:hlinkClick r:id="rId4"/>
              <a:extLst>
                <a:ext uri="{FF2B5EF4-FFF2-40B4-BE49-F238E27FC236}">
                  <a16:creationId xmlns:a16="http://schemas.microsoft.com/office/drawing/2014/main" id="{7B590A87-A910-443E-BA54-4CC0B4D0C7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5BFDEE7-250E-44EB-880E-25B764D05BA3}"/>
                </a:ext>
              </a:extLst>
            </p:cNvPr>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extLst>
      <p:ext uri="{BB962C8B-B14F-4D97-AF65-F5344CB8AC3E}">
        <p14:creationId xmlns:p14="http://schemas.microsoft.com/office/powerpoint/2010/main" val="5468090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5608288" y="4468167"/>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35029" y="1697688"/>
            <a:ext cx="6161365" cy="26901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Vena </a:t>
            </a:r>
            <a:r>
              <a:rPr lang="en-US" dirty="0" err="1"/>
              <a:t>Contracta</a:t>
            </a:r>
            <a:r>
              <a:rPr lang="en-US" dirty="0"/>
              <a:t> (</a:t>
            </a:r>
            <a:r>
              <a:rPr lang="en-US" dirty="0">
                <a:latin typeface="Symbol" panose="05050102010706020507" pitchFamily="18" charset="2"/>
              </a:rPr>
              <a:t>P</a:t>
            </a:r>
            <a:r>
              <a:rPr lang="en-US" baseline="-25000" dirty="0"/>
              <a:t>VC</a:t>
            </a:r>
            <a:r>
              <a:rPr lang="en-US" dirty="0"/>
              <a:t> ) Conclusions </a:t>
            </a:r>
          </a:p>
        </p:txBody>
      </p:sp>
      <p:sp>
        <p:nvSpPr>
          <p:cNvPr id="3" name="Content Placeholder 2"/>
          <p:cNvSpPr>
            <a:spLocks noGrp="1"/>
          </p:cNvSpPr>
          <p:nvPr>
            <p:ph idx="1"/>
          </p:nvPr>
        </p:nvSpPr>
        <p:spPr>
          <a:xfrm>
            <a:off x="457200" y="1600200"/>
            <a:ext cx="9868328"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dirty="0">
                <a:latin typeface="Symbol" panose="05050102010706020507" pitchFamily="18" charset="2"/>
              </a:rPr>
              <a:t>P</a:t>
            </a:r>
            <a:r>
              <a:rPr lang="en-US" baseline="-25000" dirty="0"/>
              <a:t>VC</a:t>
            </a:r>
            <a:r>
              <a:rPr lang="en-US" dirty="0"/>
              <a:t> is approximately 0.62</a:t>
            </a:r>
          </a:p>
          <a:p>
            <a:r>
              <a:rPr lang="en-US" dirty="0"/>
              <a:t>If the change in direction for most of the fluid is 180°, then the </a:t>
            </a:r>
            <a:r>
              <a:rPr lang="en-US" dirty="0">
                <a:latin typeface="Symbol" panose="05050102010706020507" pitchFamily="18" charset="2"/>
              </a:rPr>
              <a:t>P</a:t>
            </a:r>
            <a:r>
              <a:rPr lang="en-US" baseline="-25000" dirty="0"/>
              <a:t>VC</a:t>
            </a:r>
            <a:r>
              <a:rPr lang="en-US" dirty="0"/>
              <a:t> is approximately 0.62</a:t>
            </a:r>
            <a:r>
              <a:rPr lang="en-US" baseline="30000" dirty="0"/>
              <a:t>2</a:t>
            </a:r>
            <a:r>
              <a:rPr lang="en-US" dirty="0"/>
              <a:t>=0.384</a:t>
            </a:r>
          </a:p>
        </p:txBody>
      </p:sp>
      <p:grpSp>
        <p:nvGrpSpPr>
          <p:cNvPr id="14" name="Group 13"/>
          <p:cNvGrpSpPr/>
          <p:nvPr/>
        </p:nvGrpSpPr>
        <p:grpSpPr>
          <a:xfrm>
            <a:off x="11100396" y="1462311"/>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single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11107667" y="1462311"/>
            <a:ext cx="1084333" cy="5395689"/>
            <a:chOff x="8059667" y="1462310"/>
            <a:chExt cx="1084333"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
        <p:nvSpPr>
          <p:cNvPr id="4" name="TextBox 3"/>
          <p:cNvSpPr txBox="1"/>
          <p:nvPr/>
        </p:nvSpPr>
        <p:spPr>
          <a:xfrm>
            <a:off x="8109731" y="2380129"/>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84494" y="3533462"/>
            <a:ext cx="2421028" cy="797256"/>
          </a:xfrm>
          <a:prstGeom prst="rect">
            <a:avLst/>
          </a:prstGeom>
        </p:spPr>
      </p:pic>
      <p:pic>
        <p:nvPicPr>
          <p:cNvPr id="12" name="Picture 11" descr="\documentclass{article}&#10;\usepackage{amsmath}&#10;\pagestyle{empty}&#10;\begin{document}&#10;&#10;$$K = \left( \frac{1}{\Pi_{vc}^{baffle}} - 1 \right)^2 = 2.56$$&#10;&#10;\end{document}" title="IguanaTex Bitmap Display">
            <a:extLst>
              <a:ext uri="{FF2B5EF4-FFF2-40B4-BE49-F238E27FC236}">
                <a16:creationId xmlns:a16="http://schemas.microsoft.com/office/drawing/2014/main" id="{50A510BA-0997-465B-8095-B57563B5EBBA}"/>
              </a:ext>
            </a:extLst>
          </p:cNvPr>
          <p:cNvPicPr>
            <a:picLocks noChangeAspect="1"/>
          </p:cNvPicPr>
          <p:nvPr>
            <p:custDataLst>
              <p:tags r:id="rId3"/>
            </p:custDataLst>
          </p:nvPr>
        </p:nvPicPr>
        <p:blipFill>
          <a:blip r:embed="rId10"/>
          <a:stretch>
            <a:fillRect/>
          </a:stretch>
        </p:blipFill>
        <p:spPr>
          <a:xfrm>
            <a:off x="467224" y="4466567"/>
            <a:ext cx="3741257" cy="804571"/>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a:xfrm>
            <a:off x="1609344" y="1609344"/>
            <a:ext cx="6911163" cy="4525963"/>
          </a:xfrm>
        </p:spPr>
        <p:txBody>
          <a:bodyPr/>
          <a:lstStyle/>
          <a:p>
            <a:r>
              <a:rPr lang="en-US" sz="2800" dirty="0"/>
              <a:t>Mechanical Design</a:t>
            </a:r>
          </a:p>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a:t>Design for energy efficiency</a:t>
            </a:r>
          </a:p>
          <a:p>
            <a:r>
              <a:rPr lang="en-US" sz="2800" dirty="0"/>
              <a:t>Flocculator Design (top-down, bottom-up)</a:t>
            </a:r>
          </a:p>
          <a:p>
            <a:pPr lvl="1"/>
            <a:r>
              <a:rPr lang="en-US" sz="2400" dirty="0"/>
              <a:t>Head loss, collision potential, residence time</a:t>
            </a:r>
          </a:p>
          <a:p>
            <a:pPr lvl="1"/>
            <a:r>
              <a:rPr lang="en-US" sz="2400" dirty="0"/>
              <a:t>Geometry of a baffle space to obtain desired energy dissipation rate</a:t>
            </a:r>
          </a:p>
          <a:p>
            <a:pPr lvl="1"/>
            <a:r>
              <a:rPr lang="en-US" sz="2400" dirty="0"/>
              <a:t>Flocculator Geometry</a:t>
            </a:r>
          </a:p>
          <a:p>
            <a:r>
              <a:rPr lang="en-US" sz="2800" dirty="0"/>
              <a:t>Reflections</a:t>
            </a:r>
          </a:p>
          <a:p>
            <a:pPr lvl="1"/>
            <a:endParaRPr lang="en-US" sz="2400" dirty="0"/>
          </a:p>
          <a:p>
            <a:pPr lvl="1"/>
            <a:endParaRPr lang="en-US" sz="2400" dirty="0"/>
          </a:p>
        </p:txBody>
      </p:sp>
      <p:pic>
        <p:nvPicPr>
          <p:cNvPr id="35" name="Picture 59"/>
          <p:cNvPicPr>
            <a:picLocks noChangeAspect="1" noChangeArrowheads="1"/>
          </p:cNvPicPr>
          <p:nvPr/>
        </p:nvPicPr>
        <p:blipFill>
          <a:blip r:embed="rId3" cstate="screen"/>
          <a:srcRect/>
          <a:stretch>
            <a:fillRect/>
          </a:stretch>
        </p:blipFill>
        <p:spPr bwMode="auto">
          <a:xfrm>
            <a:off x="8657697" y="1894165"/>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34192" y="2654661"/>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cstate="print">
            <a:clrChange>
              <a:clrFrom>
                <a:srgbClr val="212830"/>
              </a:clrFrom>
              <a:clrTo>
                <a:srgbClr val="212830">
                  <a:alpha val="0"/>
                </a:srgbClr>
              </a:clrTo>
            </a:clrChange>
            <a:lum bright="10000"/>
          </a:blip>
          <a:srcRect/>
          <a:stretch>
            <a:fillRect/>
          </a:stretch>
        </p:blipFill>
        <p:spPr bwMode="auto">
          <a:xfrm rot="4807771">
            <a:off x="8254175" y="4922488"/>
            <a:ext cx="2496836" cy="1399184"/>
          </a:xfrm>
          <a:prstGeom prst="rect">
            <a:avLst/>
          </a:prstGeom>
          <a:noFill/>
          <a:ln w="9525">
            <a:noFill/>
            <a:miter lim="800000"/>
            <a:headEnd/>
            <a:tailEnd/>
          </a:ln>
        </p:spPr>
      </p:pic>
      <p:pic>
        <p:nvPicPr>
          <p:cNvPr id="7" name="Picture 6">
            <a:hlinkClick r:id="rId6" action="ppaction://hlinksldjump"/>
            <a:extLst>
              <a:ext uri="{FF2B5EF4-FFF2-40B4-BE49-F238E27FC236}">
                <a16:creationId xmlns:a16="http://schemas.microsoft.com/office/drawing/2014/main" id="{6996C522-B8E3-48D7-A2DD-D5D1D47B16D6}"/>
              </a:ext>
            </a:extLst>
          </p:cNvPr>
          <p:cNvPicPr>
            <a:picLocks noChangeAspect="1" noChangeArrowheads="1"/>
          </p:cNvPicPr>
          <p:nvPr/>
        </p:nvPicPr>
        <p:blipFill>
          <a:blip r:embed="rId7" cstate="screen"/>
          <a:srcRect l="23900" t="8130" r="14242" b="53606"/>
          <a:stretch>
            <a:fillRect/>
          </a:stretch>
        </p:blipFill>
        <p:spPr bwMode="auto">
          <a:xfrm>
            <a:off x="5626086" y="1527225"/>
            <a:ext cx="1421477" cy="733879"/>
          </a:xfrm>
          <a:prstGeom prst="rect">
            <a:avLst/>
          </a:prstGeom>
          <a:noFill/>
          <a:ln w="50800">
            <a:noFill/>
            <a:miter lim="800000"/>
            <a:headEnd type="none" w="sm" len="sm"/>
            <a:tailEnd type="none" w="med" len="sm"/>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3DBE0-B7FF-4529-93B7-EF0EE643C868}"/>
              </a:ext>
            </a:extLst>
          </p:cNvPr>
          <p:cNvSpPr>
            <a:spLocks noGrp="1"/>
          </p:cNvSpPr>
          <p:nvPr>
            <p:ph type="title"/>
          </p:nvPr>
        </p:nvSpPr>
        <p:spPr/>
        <p:txBody>
          <a:bodyPr/>
          <a:lstStyle/>
          <a:p>
            <a:r>
              <a:rPr lang="en-US" dirty="0"/>
              <a:t>Measurements from Hydraulic Flocculators Show Loss Coefficient &gt; 2.6</a:t>
            </a:r>
          </a:p>
        </p:txBody>
      </p:sp>
      <p:sp>
        <p:nvSpPr>
          <p:cNvPr id="3" name="Content Placeholder 2">
            <a:extLst>
              <a:ext uri="{FF2B5EF4-FFF2-40B4-BE49-F238E27FC236}">
                <a16:creationId xmlns:a16="http://schemas.microsoft.com/office/drawing/2014/main" id="{156282AC-76A0-4D8C-8D1B-013D214ABDE2}"/>
              </a:ext>
            </a:extLst>
          </p:cNvPr>
          <p:cNvSpPr>
            <a:spLocks noGrp="1"/>
          </p:cNvSpPr>
          <p:nvPr>
            <p:ph idx="1"/>
          </p:nvPr>
        </p:nvSpPr>
        <p:spPr/>
        <p:txBody>
          <a:bodyPr/>
          <a:lstStyle/>
          <a:p>
            <a:r>
              <a:rPr lang="en-US" dirty="0"/>
              <a:t>Flow doesn’t fully expand before going around the next bend!</a:t>
            </a:r>
          </a:p>
          <a:p>
            <a:r>
              <a:rPr lang="en-US" dirty="0"/>
              <a:t>The velocity entering the bend is higher than we thought!</a:t>
            </a:r>
          </a:p>
          <a:p>
            <a:r>
              <a:rPr lang="en-US" dirty="0"/>
              <a:t>Next step is to find how far the jet expands before heading into the next contraction</a:t>
            </a:r>
          </a:p>
        </p:txBody>
      </p:sp>
    </p:spTree>
    <p:extLst>
      <p:ext uri="{BB962C8B-B14F-4D97-AF65-F5344CB8AC3E}">
        <p14:creationId xmlns:p14="http://schemas.microsoft.com/office/powerpoint/2010/main" val="311911365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1"/>
          <p:cNvSpPr>
            <a:spLocks noGrp="1" noChangeArrowheads="1"/>
          </p:cNvSpPr>
          <p:nvPr>
            <p:ph type="title"/>
          </p:nvPr>
        </p:nvSpPr>
        <p:spPr>
          <a:noFill/>
          <a:ln/>
          <a:effectLst/>
        </p:spPr>
        <p:txBody>
          <a:bodyPr vert="horz" wrap="square" lIns="90488" tIns="44450" rIns="90488" bIns="44450" numCol="1" anchor="b" anchorCtr="0" compatLnSpc="1">
            <a:prstTxWarp prst="textNoShape">
              <a:avLst/>
            </a:prstTxWarp>
          </a:bodyPr>
          <a:lstStyle/>
          <a:p>
            <a:r>
              <a:rPr lang="en-US"/>
              <a:t>Plane Jets: </a:t>
            </a:r>
            <a:br>
              <a:rPr lang="en-US"/>
            </a:br>
            <a:r>
              <a:rPr lang="en-US"/>
              <a:t>Empirical Coefficients</a:t>
            </a:r>
          </a:p>
        </p:txBody>
      </p:sp>
      <p:sp>
        <p:nvSpPr>
          <p:cNvPr id="13" name="Freeform 14">
            <a:extLst>
              <a:ext uri="{FF2B5EF4-FFF2-40B4-BE49-F238E27FC236}">
                <a16:creationId xmlns:a16="http://schemas.microsoft.com/office/drawing/2014/main" id="{FFD9F67F-B4F5-4447-84DC-3EEEFF2663DD}"/>
              </a:ext>
            </a:extLst>
          </p:cNvPr>
          <p:cNvSpPr>
            <a:spLocks/>
          </p:cNvSpPr>
          <p:nvPr/>
        </p:nvSpPr>
        <p:spPr bwMode="auto">
          <a:xfrm>
            <a:off x="7857663" y="2220600"/>
            <a:ext cx="2193925" cy="668338"/>
          </a:xfrm>
          <a:custGeom>
            <a:avLst/>
            <a:gdLst/>
            <a:ahLst/>
            <a:cxnLst>
              <a:cxn ang="0">
                <a:pos x="0" y="420"/>
              </a:cxn>
              <a:cxn ang="0">
                <a:pos x="41" y="420"/>
              </a:cxn>
              <a:cxn ang="0">
                <a:pos x="68" y="413"/>
              </a:cxn>
              <a:cxn ang="0">
                <a:pos x="81" y="413"/>
              </a:cxn>
              <a:cxn ang="0">
                <a:pos x="108" y="413"/>
              </a:cxn>
              <a:cxn ang="0">
                <a:pos x="149" y="405"/>
              </a:cxn>
              <a:cxn ang="0">
                <a:pos x="190" y="398"/>
              </a:cxn>
              <a:cxn ang="0">
                <a:pos x="217" y="383"/>
              </a:cxn>
              <a:cxn ang="0">
                <a:pos x="257" y="368"/>
              </a:cxn>
              <a:cxn ang="0">
                <a:pos x="284" y="360"/>
              </a:cxn>
              <a:cxn ang="0">
                <a:pos x="298" y="353"/>
              </a:cxn>
              <a:cxn ang="0">
                <a:pos x="311" y="338"/>
              </a:cxn>
              <a:cxn ang="0">
                <a:pos x="325" y="323"/>
              </a:cxn>
              <a:cxn ang="0">
                <a:pos x="366" y="293"/>
              </a:cxn>
              <a:cxn ang="0">
                <a:pos x="406" y="255"/>
              </a:cxn>
              <a:cxn ang="0">
                <a:pos x="433" y="218"/>
              </a:cxn>
              <a:cxn ang="0">
                <a:pos x="474" y="173"/>
              </a:cxn>
              <a:cxn ang="0">
                <a:pos x="514" y="128"/>
              </a:cxn>
              <a:cxn ang="0">
                <a:pos x="542" y="90"/>
              </a:cxn>
              <a:cxn ang="0">
                <a:pos x="582" y="53"/>
              </a:cxn>
              <a:cxn ang="0">
                <a:pos x="623" y="23"/>
              </a:cxn>
              <a:cxn ang="0">
                <a:pos x="650" y="8"/>
              </a:cxn>
              <a:cxn ang="0">
                <a:pos x="691" y="0"/>
              </a:cxn>
              <a:cxn ang="0">
                <a:pos x="731" y="8"/>
              </a:cxn>
              <a:cxn ang="0">
                <a:pos x="758" y="23"/>
              </a:cxn>
              <a:cxn ang="0">
                <a:pos x="799" y="53"/>
              </a:cxn>
              <a:cxn ang="0">
                <a:pos x="839" y="90"/>
              </a:cxn>
              <a:cxn ang="0">
                <a:pos x="867" y="128"/>
              </a:cxn>
              <a:cxn ang="0">
                <a:pos x="907" y="173"/>
              </a:cxn>
              <a:cxn ang="0">
                <a:pos x="948" y="218"/>
              </a:cxn>
              <a:cxn ang="0">
                <a:pos x="975" y="255"/>
              </a:cxn>
              <a:cxn ang="0">
                <a:pos x="1015" y="293"/>
              </a:cxn>
              <a:cxn ang="0">
                <a:pos x="1056" y="323"/>
              </a:cxn>
              <a:cxn ang="0">
                <a:pos x="1070" y="338"/>
              </a:cxn>
              <a:cxn ang="0">
                <a:pos x="1083" y="353"/>
              </a:cxn>
              <a:cxn ang="0">
                <a:pos x="1097" y="360"/>
              </a:cxn>
              <a:cxn ang="0">
                <a:pos x="1124" y="368"/>
              </a:cxn>
              <a:cxn ang="0">
                <a:pos x="1164" y="383"/>
              </a:cxn>
              <a:cxn ang="0">
                <a:pos x="1191" y="398"/>
              </a:cxn>
              <a:cxn ang="0">
                <a:pos x="1232" y="405"/>
              </a:cxn>
              <a:cxn ang="0">
                <a:pos x="1273" y="413"/>
              </a:cxn>
              <a:cxn ang="0">
                <a:pos x="1300" y="413"/>
              </a:cxn>
              <a:cxn ang="0">
                <a:pos x="1313" y="413"/>
              </a:cxn>
              <a:cxn ang="0">
                <a:pos x="1340" y="420"/>
              </a:cxn>
              <a:cxn ang="0">
                <a:pos x="1381" y="420"/>
              </a:cxn>
            </a:cxnLst>
            <a:rect l="0" t="0" r="r" b="b"/>
            <a:pathLst>
              <a:path w="1382" h="421">
                <a:moveTo>
                  <a:pt x="0" y="420"/>
                </a:moveTo>
                <a:lnTo>
                  <a:pt x="41" y="420"/>
                </a:lnTo>
                <a:lnTo>
                  <a:pt x="68" y="413"/>
                </a:lnTo>
                <a:lnTo>
                  <a:pt x="81" y="413"/>
                </a:lnTo>
                <a:lnTo>
                  <a:pt x="108" y="413"/>
                </a:lnTo>
                <a:lnTo>
                  <a:pt x="149" y="405"/>
                </a:lnTo>
                <a:lnTo>
                  <a:pt x="190" y="398"/>
                </a:lnTo>
                <a:lnTo>
                  <a:pt x="217" y="383"/>
                </a:lnTo>
                <a:lnTo>
                  <a:pt x="257" y="368"/>
                </a:lnTo>
                <a:lnTo>
                  <a:pt x="284" y="360"/>
                </a:lnTo>
                <a:lnTo>
                  <a:pt x="298" y="353"/>
                </a:lnTo>
                <a:lnTo>
                  <a:pt x="311" y="338"/>
                </a:lnTo>
                <a:lnTo>
                  <a:pt x="325" y="323"/>
                </a:lnTo>
                <a:lnTo>
                  <a:pt x="366" y="293"/>
                </a:lnTo>
                <a:lnTo>
                  <a:pt x="406" y="255"/>
                </a:lnTo>
                <a:lnTo>
                  <a:pt x="433" y="218"/>
                </a:lnTo>
                <a:lnTo>
                  <a:pt x="474" y="173"/>
                </a:lnTo>
                <a:lnTo>
                  <a:pt x="514" y="128"/>
                </a:lnTo>
                <a:lnTo>
                  <a:pt x="542" y="90"/>
                </a:lnTo>
                <a:lnTo>
                  <a:pt x="582" y="53"/>
                </a:lnTo>
                <a:lnTo>
                  <a:pt x="623" y="23"/>
                </a:lnTo>
                <a:lnTo>
                  <a:pt x="650" y="8"/>
                </a:lnTo>
                <a:lnTo>
                  <a:pt x="691" y="0"/>
                </a:lnTo>
                <a:lnTo>
                  <a:pt x="731" y="8"/>
                </a:lnTo>
                <a:lnTo>
                  <a:pt x="758" y="23"/>
                </a:lnTo>
                <a:lnTo>
                  <a:pt x="799" y="53"/>
                </a:lnTo>
                <a:lnTo>
                  <a:pt x="839" y="90"/>
                </a:lnTo>
                <a:lnTo>
                  <a:pt x="867" y="128"/>
                </a:lnTo>
                <a:lnTo>
                  <a:pt x="907" y="173"/>
                </a:lnTo>
                <a:lnTo>
                  <a:pt x="948" y="218"/>
                </a:lnTo>
                <a:lnTo>
                  <a:pt x="975" y="255"/>
                </a:lnTo>
                <a:lnTo>
                  <a:pt x="1015" y="293"/>
                </a:lnTo>
                <a:lnTo>
                  <a:pt x="1056" y="323"/>
                </a:lnTo>
                <a:lnTo>
                  <a:pt x="1070" y="338"/>
                </a:lnTo>
                <a:lnTo>
                  <a:pt x="1083" y="353"/>
                </a:lnTo>
                <a:lnTo>
                  <a:pt x="1097" y="360"/>
                </a:lnTo>
                <a:lnTo>
                  <a:pt x="1124" y="368"/>
                </a:lnTo>
                <a:lnTo>
                  <a:pt x="1164" y="383"/>
                </a:lnTo>
                <a:lnTo>
                  <a:pt x="1191" y="398"/>
                </a:lnTo>
                <a:lnTo>
                  <a:pt x="1232" y="405"/>
                </a:lnTo>
                <a:lnTo>
                  <a:pt x="1273" y="413"/>
                </a:lnTo>
                <a:lnTo>
                  <a:pt x="1300" y="413"/>
                </a:lnTo>
                <a:lnTo>
                  <a:pt x="1313" y="413"/>
                </a:lnTo>
                <a:lnTo>
                  <a:pt x="1340" y="420"/>
                </a:lnTo>
                <a:lnTo>
                  <a:pt x="1381" y="420"/>
                </a:lnTo>
              </a:path>
            </a:pathLst>
          </a:custGeom>
          <a:noFill/>
          <a:ln w="38100" cap="rnd" cmpd="sng">
            <a:solidFill>
              <a:schemeClr val="accent1"/>
            </a:solidFill>
            <a:prstDash val="solid"/>
            <a:round/>
            <a:headEnd type="none" w="med" len="med"/>
            <a:tailEnd type="none" w="med" len="med"/>
          </a:ln>
          <a:effectLst/>
        </p:spPr>
        <p:txBody>
          <a:bodyPr/>
          <a:lstStyle/>
          <a:p>
            <a:endParaRPr lang="es-CO"/>
          </a:p>
        </p:txBody>
      </p:sp>
      <p:sp>
        <p:nvSpPr>
          <p:cNvPr id="14" name="Line 15">
            <a:extLst>
              <a:ext uri="{FF2B5EF4-FFF2-40B4-BE49-F238E27FC236}">
                <a16:creationId xmlns:a16="http://schemas.microsoft.com/office/drawing/2014/main" id="{671AEE25-212D-4710-AF91-486952911635}"/>
              </a:ext>
            </a:extLst>
          </p:cNvPr>
          <p:cNvSpPr>
            <a:spLocks noChangeShapeType="1"/>
          </p:cNvSpPr>
          <p:nvPr/>
        </p:nvSpPr>
        <p:spPr bwMode="auto">
          <a:xfrm>
            <a:off x="7444912" y="6092513"/>
            <a:ext cx="1358900" cy="0"/>
          </a:xfrm>
          <a:prstGeom prst="line">
            <a:avLst/>
          </a:prstGeom>
          <a:noFill/>
          <a:ln w="12700">
            <a:solidFill>
              <a:schemeClr val="tx1"/>
            </a:solidFill>
            <a:round/>
            <a:headEnd/>
            <a:tailEnd/>
          </a:ln>
          <a:effectLst/>
        </p:spPr>
        <p:txBody>
          <a:bodyPr wrap="none" anchor="ctr"/>
          <a:lstStyle/>
          <a:p>
            <a:endParaRPr lang="es-CO"/>
          </a:p>
        </p:txBody>
      </p:sp>
      <p:sp>
        <p:nvSpPr>
          <p:cNvPr id="15" name="Line 16">
            <a:extLst>
              <a:ext uri="{FF2B5EF4-FFF2-40B4-BE49-F238E27FC236}">
                <a16:creationId xmlns:a16="http://schemas.microsoft.com/office/drawing/2014/main" id="{96DD0389-3DFF-476C-B6A6-F69937833273}"/>
              </a:ext>
            </a:extLst>
          </p:cNvPr>
          <p:cNvSpPr>
            <a:spLocks noChangeShapeType="1"/>
          </p:cNvSpPr>
          <p:nvPr/>
        </p:nvSpPr>
        <p:spPr bwMode="auto">
          <a:xfrm flipV="1">
            <a:off x="8962562" y="1818963"/>
            <a:ext cx="0" cy="4279900"/>
          </a:xfrm>
          <a:prstGeom prst="line">
            <a:avLst/>
          </a:prstGeom>
          <a:noFill/>
          <a:ln w="12700">
            <a:solidFill>
              <a:schemeClr val="tx1"/>
            </a:solidFill>
            <a:round/>
            <a:headEnd/>
            <a:tailEnd/>
          </a:ln>
          <a:effectLst/>
        </p:spPr>
        <p:txBody>
          <a:bodyPr wrap="none" anchor="ctr"/>
          <a:lstStyle/>
          <a:p>
            <a:endParaRPr lang="es-CO"/>
          </a:p>
        </p:txBody>
      </p:sp>
      <p:sp>
        <p:nvSpPr>
          <p:cNvPr id="16" name="Line 17">
            <a:extLst>
              <a:ext uri="{FF2B5EF4-FFF2-40B4-BE49-F238E27FC236}">
                <a16:creationId xmlns:a16="http://schemas.microsoft.com/office/drawing/2014/main" id="{69B3370B-1796-425E-B4B2-D4436D932D50}"/>
              </a:ext>
            </a:extLst>
          </p:cNvPr>
          <p:cNvSpPr>
            <a:spLocks noChangeShapeType="1"/>
          </p:cNvSpPr>
          <p:nvPr/>
        </p:nvSpPr>
        <p:spPr bwMode="auto">
          <a:xfrm flipV="1">
            <a:off x="9121312" y="1818963"/>
            <a:ext cx="1130300" cy="4279900"/>
          </a:xfrm>
          <a:prstGeom prst="line">
            <a:avLst/>
          </a:prstGeom>
          <a:noFill/>
          <a:ln w="12700">
            <a:solidFill>
              <a:schemeClr val="tx1"/>
            </a:solidFill>
            <a:round/>
            <a:headEnd/>
            <a:tailEnd/>
          </a:ln>
          <a:effectLst/>
        </p:spPr>
        <p:txBody>
          <a:bodyPr wrap="none" anchor="ctr"/>
          <a:lstStyle/>
          <a:p>
            <a:endParaRPr lang="es-CO"/>
          </a:p>
        </p:txBody>
      </p:sp>
      <p:sp>
        <p:nvSpPr>
          <p:cNvPr id="17" name="Line 18">
            <a:extLst>
              <a:ext uri="{FF2B5EF4-FFF2-40B4-BE49-F238E27FC236}">
                <a16:creationId xmlns:a16="http://schemas.microsoft.com/office/drawing/2014/main" id="{595EA42D-1698-43FD-B0C1-54DD7168AA05}"/>
              </a:ext>
            </a:extLst>
          </p:cNvPr>
          <p:cNvSpPr>
            <a:spLocks noChangeShapeType="1"/>
          </p:cNvSpPr>
          <p:nvPr/>
        </p:nvSpPr>
        <p:spPr bwMode="auto">
          <a:xfrm flipH="1" flipV="1">
            <a:off x="7660812" y="1818963"/>
            <a:ext cx="1155700" cy="4279900"/>
          </a:xfrm>
          <a:prstGeom prst="line">
            <a:avLst/>
          </a:prstGeom>
          <a:noFill/>
          <a:ln w="12700">
            <a:solidFill>
              <a:schemeClr val="tx1"/>
            </a:solidFill>
            <a:round/>
            <a:headEnd/>
            <a:tailEnd/>
          </a:ln>
          <a:effectLst/>
        </p:spPr>
        <p:txBody>
          <a:bodyPr wrap="none" anchor="ctr"/>
          <a:lstStyle/>
          <a:p>
            <a:endParaRPr lang="es-CO"/>
          </a:p>
        </p:txBody>
      </p:sp>
      <p:sp>
        <p:nvSpPr>
          <p:cNvPr id="18" name="Line 19">
            <a:extLst>
              <a:ext uri="{FF2B5EF4-FFF2-40B4-BE49-F238E27FC236}">
                <a16:creationId xmlns:a16="http://schemas.microsoft.com/office/drawing/2014/main" id="{CA2B8780-28BF-420E-8BC7-DD8BFE6481D0}"/>
              </a:ext>
            </a:extLst>
          </p:cNvPr>
          <p:cNvSpPr>
            <a:spLocks noChangeShapeType="1"/>
          </p:cNvSpPr>
          <p:nvPr/>
        </p:nvSpPr>
        <p:spPr bwMode="auto">
          <a:xfrm>
            <a:off x="7825912" y="2892113"/>
            <a:ext cx="2273300" cy="0"/>
          </a:xfrm>
          <a:prstGeom prst="line">
            <a:avLst/>
          </a:prstGeom>
          <a:noFill/>
          <a:ln w="12700">
            <a:solidFill>
              <a:schemeClr val="tx1"/>
            </a:solidFill>
            <a:round/>
            <a:headEnd/>
            <a:tailEnd/>
          </a:ln>
          <a:effectLst/>
        </p:spPr>
        <p:txBody>
          <a:bodyPr wrap="none" anchor="ctr"/>
          <a:lstStyle/>
          <a:p>
            <a:endParaRPr lang="es-CO"/>
          </a:p>
        </p:txBody>
      </p:sp>
      <p:sp>
        <p:nvSpPr>
          <p:cNvPr id="19" name="Line 20">
            <a:extLst>
              <a:ext uri="{FF2B5EF4-FFF2-40B4-BE49-F238E27FC236}">
                <a16:creationId xmlns:a16="http://schemas.microsoft.com/office/drawing/2014/main" id="{BA4C5DCF-E0CC-4BCD-A392-0C56E13D06BF}"/>
              </a:ext>
            </a:extLst>
          </p:cNvPr>
          <p:cNvSpPr>
            <a:spLocks noChangeShapeType="1"/>
          </p:cNvSpPr>
          <p:nvPr/>
        </p:nvSpPr>
        <p:spPr bwMode="auto">
          <a:xfrm>
            <a:off x="8810162" y="6098863"/>
            <a:ext cx="0" cy="673100"/>
          </a:xfrm>
          <a:prstGeom prst="line">
            <a:avLst/>
          </a:prstGeom>
          <a:noFill/>
          <a:ln w="12700">
            <a:solidFill>
              <a:schemeClr val="tx1"/>
            </a:solidFill>
            <a:round/>
            <a:headEnd/>
            <a:tailEnd/>
          </a:ln>
          <a:effectLst/>
        </p:spPr>
        <p:txBody>
          <a:bodyPr wrap="none" anchor="ctr"/>
          <a:lstStyle/>
          <a:p>
            <a:endParaRPr lang="es-CO"/>
          </a:p>
        </p:txBody>
      </p:sp>
      <p:sp>
        <p:nvSpPr>
          <p:cNvPr id="20" name="Line 21">
            <a:extLst>
              <a:ext uri="{FF2B5EF4-FFF2-40B4-BE49-F238E27FC236}">
                <a16:creationId xmlns:a16="http://schemas.microsoft.com/office/drawing/2014/main" id="{DE490E44-E7C3-41ED-B10C-95D61C0E607B}"/>
              </a:ext>
            </a:extLst>
          </p:cNvPr>
          <p:cNvSpPr>
            <a:spLocks noChangeShapeType="1"/>
          </p:cNvSpPr>
          <p:nvPr/>
        </p:nvSpPr>
        <p:spPr bwMode="auto">
          <a:xfrm>
            <a:off x="9114962" y="6098863"/>
            <a:ext cx="0" cy="673100"/>
          </a:xfrm>
          <a:prstGeom prst="line">
            <a:avLst/>
          </a:prstGeom>
          <a:noFill/>
          <a:ln w="12700">
            <a:solidFill>
              <a:schemeClr val="tx1"/>
            </a:solidFill>
            <a:round/>
            <a:headEnd/>
            <a:tailEnd/>
          </a:ln>
          <a:effectLst/>
        </p:spPr>
        <p:txBody>
          <a:bodyPr wrap="none" anchor="ctr"/>
          <a:lstStyle/>
          <a:p>
            <a:endParaRPr lang="es-CO"/>
          </a:p>
        </p:txBody>
      </p:sp>
      <p:sp>
        <p:nvSpPr>
          <p:cNvPr id="22" name="Line 23">
            <a:extLst>
              <a:ext uri="{FF2B5EF4-FFF2-40B4-BE49-F238E27FC236}">
                <a16:creationId xmlns:a16="http://schemas.microsoft.com/office/drawing/2014/main" id="{CF3721A5-33DC-4BDB-99B4-DF722B0D17A0}"/>
              </a:ext>
            </a:extLst>
          </p:cNvPr>
          <p:cNvSpPr>
            <a:spLocks noChangeShapeType="1"/>
          </p:cNvSpPr>
          <p:nvPr/>
        </p:nvSpPr>
        <p:spPr bwMode="auto">
          <a:xfrm>
            <a:off x="8359312" y="6397313"/>
            <a:ext cx="444500" cy="0"/>
          </a:xfrm>
          <a:prstGeom prst="line">
            <a:avLst/>
          </a:prstGeom>
          <a:noFill/>
          <a:ln w="12700">
            <a:solidFill>
              <a:schemeClr val="tx1"/>
            </a:solidFill>
            <a:round/>
            <a:headEnd/>
            <a:tailEnd type="triangle" w="med" len="med"/>
          </a:ln>
          <a:effectLst/>
        </p:spPr>
        <p:txBody>
          <a:bodyPr wrap="none" anchor="ctr"/>
          <a:lstStyle/>
          <a:p>
            <a:endParaRPr lang="es-CO"/>
          </a:p>
        </p:txBody>
      </p:sp>
      <p:sp>
        <p:nvSpPr>
          <p:cNvPr id="23" name="Line 24">
            <a:extLst>
              <a:ext uri="{FF2B5EF4-FFF2-40B4-BE49-F238E27FC236}">
                <a16:creationId xmlns:a16="http://schemas.microsoft.com/office/drawing/2014/main" id="{64F61B42-A0C5-4A0B-AE76-8284FC4AE5EE}"/>
              </a:ext>
            </a:extLst>
          </p:cNvPr>
          <p:cNvSpPr>
            <a:spLocks noChangeShapeType="1"/>
          </p:cNvSpPr>
          <p:nvPr/>
        </p:nvSpPr>
        <p:spPr bwMode="auto">
          <a:xfrm flipH="1">
            <a:off x="9108612" y="6397313"/>
            <a:ext cx="469900" cy="0"/>
          </a:xfrm>
          <a:prstGeom prst="line">
            <a:avLst/>
          </a:prstGeom>
          <a:noFill/>
          <a:ln w="12700">
            <a:solidFill>
              <a:schemeClr val="tx1"/>
            </a:solidFill>
            <a:round/>
            <a:headEnd/>
            <a:tailEnd type="triangle" w="med" len="med"/>
          </a:ln>
          <a:effectLst/>
        </p:spPr>
        <p:txBody>
          <a:bodyPr wrap="none" anchor="ctr"/>
          <a:lstStyle/>
          <a:p>
            <a:endParaRPr lang="es-CO"/>
          </a:p>
        </p:txBody>
      </p:sp>
      <p:sp>
        <p:nvSpPr>
          <p:cNvPr id="24" name="Rectangle 25">
            <a:extLst>
              <a:ext uri="{FF2B5EF4-FFF2-40B4-BE49-F238E27FC236}">
                <a16:creationId xmlns:a16="http://schemas.microsoft.com/office/drawing/2014/main" id="{2D71F054-314A-4FE8-A750-79D264466F8C}"/>
              </a:ext>
            </a:extLst>
          </p:cNvPr>
          <p:cNvSpPr>
            <a:spLocks noChangeArrowheads="1"/>
          </p:cNvSpPr>
          <p:nvPr/>
        </p:nvSpPr>
        <p:spPr bwMode="auto">
          <a:xfrm>
            <a:off x="9194337" y="6398900"/>
            <a:ext cx="1503618" cy="459100"/>
          </a:xfrm>
          <a:prstGeom prst="rect">
            <a:avLst/>
          </a:prstGeom>
          <a:noFill/>
          <a:ln w="12700">
            <a:noFill/>
            <a:miter lim="800000"/>
            <a:headEnd/>
            <a:tailEnd/>
          </a:ln>
          <a:effectLst/>
        </p:spPr>
        <p:txBody>
          <a:bodyPr wrap="none" lIns="90488" tIns="44450" rIns="90488" bIns="44450">
            <a:spAutoFit/>
          </a:bodyPr>
          <a:lstStyle/>
          <a:p>
            <a:r>
              <a:rPr lang="en-US" sz="2400" dirty="0">
                <a:latin typeface="Book Antiqua" pitchFamily="18" charset="0"/>
              </a:rPr>
              <a:t>Jet:    </a:t>
            </a:r>
            <a:r>
              <a:rPr lang="en-US" sz="2400" dirty="0">
                <a:latin typeface="MT Extra" pitchFamily="18" charset="2"/>
              </a:rPr>
              <a:t> </a:t>
            </a:r>
            <a:r>
              <a:rPr lang="en-US" sz="2400" dirty="0">
                <a:latin typeface="Book Antiqua" pitchFamily="18" charset="0"/>
              </a:rPr>
              <a:t>, V</a:t>
            </a:r>
            <a:r>
              <a:rPr lang="en-US" sz="2400" baseline="-25000" dirty="0">
                <a:latin typeface="Book Antiqua" pitchFamily="18" charset="0"/>
              </a:rPr>
              <a:t>o</a:t>
            </a:r>
          </a:p>
        </p:txBody>
      </p:sp>
      <p:sp>
        <p:nvSpPr>
          <p:cNvPr id="25" name="Line 26">
            <a:extLst>
              <a:ext uri="{FF2B5EF4-FFF2-40B4-BE49-F238E27FC236}">
                <a16:creationId xmlns:a16="http://schemas.microsoft.com/office/drawing/2014/main" id="{2E3956EC-9655-4271-89D5-CDFB11066065}"/>
              </a:ext>
            </a:extLst>
          </p:cNvPr>
          <p:cNvSpPr>
            <a:spLocks noChangeShapeType="1"/>
          </p:cNvSpPr>
          <p:nvPr/>
        </p:nvSpPr>
        <p:spPr bwMode="auto">
          <a:xfrm>
            <a:off x="8283112" y="4492313"/>
            <a:ext cx="1358900" cy="0"/>
          </a:xfrm>
          <a:prstGeom prst="line">
            <a:avLst/>
          </a:prstGeom>
          <a:noFill/>
          <a:ln w="12700">
            <a:solidFill>
              <a:schemeClr val="tx1"/>
            </a:solidFill>
            <a:round/>
            <a:headEnd/>
            <a:tailEnd/>
          </a:ln>
          <a:effectLst/>
        </p:spPr>
        <p:txBody>
          <a:bodyPr wrap="none" anchor="ctr"/>
          <a:lstStyle/>
          <a:p>
            <a:endParaRPr lang="es-CO"/>
          </a:p>
        </p:txBody>
      </p:sp>
      <p:sp>
        <p:nvSpPr>
          <p:cNvPr id="26" name="Freeform 27">
            <a:extLst>
              <a:ext uri="{FF2B5EF4-FFF2-40B4-BE49-F238E27FC236}">
                <a16:creationId xmlns:a16="http://schemas.microsoft.com/office/drawing/2014/main" id="{92EB39C3-A6BE-4122-A36B-56C337687379}"/>
              </a:ext>
            </a:extLst>
          </p:cNvPr>
          <p:cNvSpPr>
            <a:spLocks/>
          </p:cNvSpPr>
          <p:nvPr/>
        </p:nvSpPr>
        <p:spPr bwMode="auto">
          <a:xfrm>
            <a:off x="8335499" y="3577914"/>
            <a:ext cx="1238250" cy="911225"/>
          </a:xfrm>
          <a:custGeom>
            <a:avLst/>
            <a:gdLst/>
            <a:ahLst/>
            <a:cxnLst>
              <a:cxn ang="0">
                <a:pos x="0" y="573"/>
              </a:cxn>
              <a:cxn ang="0">
                <a:pos x="23" y="573"/>
              </a:cxn>
              <a:cxn ang="0">
                <a:pos x="38" y="563"/>
              </a:cxn>
              <a:cxn ang="0">
                <a:pos x="46" y="563"/>
              </a:cxn>
              <a:cxn ang="0">
                <a:pos x="61" y="563"/>
              </a:cxn>
              <a:cxn ang="0">
                <a:pos x="84" y="553"/>
              </a:cxn>
              <a:cxn ang="0">
                <a:pos x="107" y="542"/>
              </a:cxn>
              <a:cxn ang="0">
                <a:pos x="122" y="522"/>
              </a:cxn>
              <a:cxn ang="0">
                <a:pos x="145" y="501"/>
              </a:cxn>
              <a:cxn ang="0">
                <a:pos x="160" y="491"/>
              </a:cxn>
              <a:cxn ang="0">
                <a:pos x="168" y="481"/>
              </a:cxn>
              <a:cxn ang="0">
                <a:pos x="176" y="460"/>
              </a:cxn>
              <a:cxn ang="0">
                <a:pos x="183" y="440"/>
              </a:cxn>
              <a:cxn ang="0">
                <a:pos x="206" y="399"/>
              </a:cxn>
              <a:cxn ang="0">
                <a:pos x="229" y="348"/>
              </a:cxn>
              <a:cxn ang="0">
                <a:pos x="244" y="297"/>
              </a:cxn>
              <a:cxn ang="0">
                <a:pos x="267" y="235"/>
              </a:cxn>
              <a:cxn ang="0">
                <a:pos x="290" y="174"/>
              </a:cxn>
              <a:cxn ang="0">
                <a:pos x="305" y="123"/>
              </a:cxn>
              <a:cxn ang="0">
                <a:pos x="328" y="72"/>
              </a:cxn>
              <a:cxn ang="0">
                <a:pos x="351" y="31"/>
              </a:cxn>
              <a:cxn ang="0">
                <a:pos x="367" y="10"/>
              </a:cxn>
              <a:cxn ang="0">
                <a:pos x="390" y="0"/>
              </a:cxn>
              <a:cxn ang="0">
                <a:pos x="412" y="10"/>
              </a:cxn>
              <a:cxn ang="0">
                <a:pos x="428" y="31"/>
              </a:cxn>
              <a:cxn ang="0">
                <a:pos x="451" y="72"/>
              </a:cxn>
              <a:cxn ang="0">
                <a:pos x="474" y="123"/>
              </a:cxn>
              <a:cxn ang="0">
                <a:pos x="489" y="174"/>
              </a:cxn>
              <a:cxn ang="0">
                <a:pos x="512" y="235"/>
              </a:cxn>
              <a:cxn ang="0">
                <a:pos x="535" y="297"/>
              </a:cxn>
              <a:cxn ang="0">
                <a:pos x="550" y="348"/>
              </a:cxn>
              <a:cxn ang="0">
                <a:pos x="573" y="399"/>
              </a:cxn>
              <a:cxn ang="0">
                <a:pos x="596" y="440"/>
              </a:cxn>
              <a:cxn ang="0">
                <a:pos x="603" y="460"/>
              </a:cxn>
              <a:cxn ang="0">
                <a:pos x="611" y="481"/>
              </a:cxn>
              <a:cxn ang="0">
                <a:pos x="619" y="491"/>
              </a:cxn>
              <a:cxn ang="0">
                <a:pos x="634" y="501"/>
              </a:cxn>
              <a:cxn ang="0">
                <a:pos x="657" y="522"/>
              </a:cxn>
              <a:cxn ang="0">
                <a:pos x="672" y="542"/>
              </a:cxn>
              <a:cxn ang="0">
                <a:pos x="695" y="553"/>
              </a:cxn>
              <a:cxn ang="0">
                <a:pos x="718" y="563"/>
              </a:cxn>
              <a:cxn ang="0">
                <a:pos x="733" y="563"/>
              </a:cxn>
              <a:cxn ang="0">
                <a:pos x="741" y="563"/>
              </a:cxn>
              <a:cxn ang="0">
                <a:pos x="756" y="573"/>
              </a:cxn>
              <a:cxn ang="0">
                <a:pos x="779" y="573"/>
              </a:cxn>
            </a:cxnLst>
            <a:rect l="0" t="0" r="r" b="b"/>
            <a:pathLst>
              <a:path w="780" h="574">
                <a:moveTo>
                  <a:pt x="0" y="573"/>
                </a:moveTo>
                <a:lnTo>
                  <a:pt x="23" y="573"/>
                </a:lnTo>
                <a:lnTo>
                  <a:pt x="38" y="563"/>
                </a:lnTo>
                <a:lnTo>
                  <a:pt x="46" y="563"/>
                </a:lnTo>
                <a:lnTo>
                  <a:pt x="61" y="563"/>
                </a:lnTo>
                <a:lnTo>
                  <a:pt x="84" y="553"/>
                </a:lnTo>
                <a:lnTo>
                  <a:pt x="107" y="542"/>
                </a:lnTo>
                <a:lnTo>
                  <a:pt x="122" y="522"/>
                </a:lnTo>
                <a:lnTo>
                  <a:pt x="145" y="501"/>
                </a:lnTo>
                <a:lnTo>
                  <a:pt x="160" y="491"/>
                </a:lnTo>
                <a:lnTo>
                  <a:pt x="168" y="481"/>
                </a:lnTo>
                <a:lnTo>
                  <a:pt x="176" y="460"/>
                </a:lnTo>
                <a:lnTo>
                  <a:pt x="183" y="440"/>
                </a:lnTo>
                <a:lnTo>
                  <a:pt x="206" y="399"/>
                </a:lnTo>
                <a:lnTo>
                  <a:pt x="229" y="348"/>
                </a:lnTo>
                <a:lnTo>
                  <a:pt x="244" y="297"/>
                </a:lnTo>
                <a:lnTo>
                  <a:pt x="267" y="235"/>
                </a:lnTo>
                <a:lnTo>
                  <a:pt x="290" y="174"/>
                </a:lnTo>
                <a:lnTo>
                  <a:pt x="305" y="123"/>
                </a:lnTo>
                <a:lnTo>
                  <a:pt x="328" y="72"/>
                </a:lnTo>
                <a:lnTo>
                  <a:pt x="351" y="31"/>
                </a:lnTo>
                <a:lnTo>
                  <a:pt x="367" y="10"/>
                </a:lnTo>
                <a:lnTo>
                  <a:pt x="390" y="0"/>
                </a:lnTo>
                <a:lnTo>
                  <a:pt x="412" y="10"/>
                </a:lnTo>
                <a:lnTo>
                  <a:pt x="428" y="31"/>
                </a:lnTo>
                <a:lnTo>
                  <a:pt x="451" y="72"/>
                </a:lnTo>
                <a:lnTo>
                  <a:pt x="474" y="123"/>
                </a:lnTo>
                <a:lnTo>
                  <a:pt x="489" y="174"/>
                </a:lnTo>
                <a:lnTo>
                  <a:pt x="512" y="235"/>
                </a:lnTo>
                <a:lnTo>
                  <a:pt x="535" y="297"/>
                </a:lnTo>
                <a:lnTo>
                  <a:pt x="550" y="348"/>
                </a:lnTo>
                <a:lnTo>
                  <a:pt x="573" y="399"/>
                </a:lnTo>
                <a:lnTo>
                  <a:pt x="596" y="440"/>
                </a:lnTo>
                <a:lnTo>
                  <a:pt x="603" y="460"/>
                </a:lnTo>
                <a:lnTo>
                  <a:pt x="611" y="481"/>
                </a:lnTo>
                <a:lnTo>
                  <a:pt x="619" y="491"/>
                </a:lnTo>
                <a:lnTo>
                  <a:pt x="634" y="501"/>
                </a:lnTo>
                <a:lnTo>
                  <a:pt x="657" y="522"/>
                </a:lnTo>
                <a:lnTo>
                  <a:pt x="672" y="542"/>
                </a:lnTo>
                <a:lnTo>
                  <a:pt x="695" y="553"/>
                </a:lnTo>
                <a:lnTo>
                  <a:pt x="718" y="563"/>
                </a:lnTo>
                <a:lnTo>
                  <a:pt x="733" y="563"/>
                </a:lnTo>
                <a:lnTo>
                  <a:pt x="741" y="563"/>
                </a:lnTo>
                <a:lnTo>
                  <a:pt x="756" y="573"/>
                </a:lnTo>
                <a:lnTo>
                  <a:pt x="779" y="573"/>
                </a:lnTo>
              </a:path>
            </a:pathLst>
          </a:custGeom>
          <a:noFill/>
          <a:ln w="38100" cap="rnd" cmpd="sng">
            <a:solidFill>
              <a:schemeClr val="accent1"/>
            </a:solidFill>
            <a:prstDash val="solid"/>
            <a:round/>
            <a:headEnd type="none" w="med" len="med"/>
            <a:tailEnd type="none" w="med" len="med"/>
          </a:ln>
          <a:effectLst/>
        </p:spPr>
        <p:txBody>
          <a:bodyPr/>
          <a:lstStyle/>
          <a:p>
            <a:endParaRPr lang="es-CO"/>
          </a:p>
        </p:txBody>
      </p:sp>
      <p:sp>
        <p:nvSpPr>
          <p:cNvPr id="27" name="Line 28">
            <a:extLst>
              <a:ext uri="{FF2B5EF4-FFF2-40B4-BE49-F238E27FC236}">
                <a16:creationId xmlns:a16="http://schemas.microsoft.com/office/drawing/2014/main" id="{ED0448AE-9735-4F95-AB25-96806F130A51}"/>
              </a:ext>
            </a:extLst>
          </p:cNvPr>
          <p:cNvSpPr>
            <a:spLocks noChangeShapeType="1"/>
          </p:cNvSpPr>
          <p:nvPr/>
        </p:nvSpPr>
        <p:spPr bwMode="auto">
          <a:xfrm flipH="1" flipV="1">
            <a:off x="8422812" y="1666563"/>
            <a:ext cx="393700" cy="4432300"/>
          </a:xfrm>
          <a:prstGeom prst="line">
            <a:avLst/>
          </a:prstGeom>
          <a:noFill/>
          <a:ln w="12700">
            <a:solidFill>
              <a:schemeClr val="tx1"/>
            </a:solidFill>
            <a:round/>
            <a:headEnd/>
            <a:tailEnd/>
          </a:ln>
          <a:effectLst/>
        </p:spPr>
        <p:txBody>
          <a:bodyPr wrap="none" anchor="ctr"/>
          <a:lstStyle/>
          <a:p>
            <a:endParaRPr lang="es-CO"/>
          </a:p>
        </p:txBody>
      </p:sp>
      <p:sp>
        <p:nvSpPr>
          <p:cNvPr id="28" name="Line 29">
            <a:extLst>
              <a:ext uri="{FF2B5EF4-FFF2-40B4-BE49-F238E27FC236}">
                <a16:creationId xmlns:a16="http://schemas.microsoft.com/office/drawing/2014/main" id="{1D14F29D-52D9-4862-8E78-9F033543BCBA}"/>
              </a:ext>
            </a:extLst>
          </p:cNvPr>
          <p:cNvSpPr>
            <a:spLocks noChangeShapeType="1"/>
          </p:cNvSpPr>
          <p:nvPr/>
        </p:nvSpPr>
        <p:spPr bwMode="auto">
          <a:xfrm flipV="1">
            <a:off x="9121312" y="1666563"/>
            <a:ext cx="368300" cy="4432300"/>
          </a:xfrm>
          <a:prstGeom prst="line">
            <a:avLst/>
          </a:prstGeom>
          <a:noFill/>
          <a:ln w="12700">
            <a:solidFill>
              <a:schemeClr val="tx1"/>
            </a:solidFill>
            <a:round/>
            <a:headEnd/>
            <a:tailEnd/>
          </a:ln>
          <a:effectLst/>
        </p:spPr>
        <p:txBody>
          <a:bodyPr wrap="none" anchor="ctr"/>
          <a:lstStyle/>
          <a:p>
            <a:endParaRPr lang="es-CO"/>
          </a:p>
        </p:txBody>
      </p:sp>
      <p:grpSp>
        <p:nvGrpSpPr>
          <p:cNvPr id="29" name="Group 31">
            <a:extLst>
              <a:ext uri="{FF2B5EF4-FFF2-40B4-BE49-F238E27FC236}">
                <a16:creationId xmlns:a16="http://schemas.microsoft.com/office/drawing/2014/main" id="{518F38C9-56E9-4DBE-B59D-A3E9FCC99D82}"/>
              </a:ext>
            </a:extLst>
          </p:cNvPr>
          <p:cNvGrpSpPr>
            <a:grpSpLocks/>
          </p:cNvGrpSpPr>
          <p:nvPr/>
        </p:nvGrpSpPr>
        <p:grpSpPr bwMode="auto">
          <a:xfrm>
            <a:off x="9191162" y="4728850"/>
            <a:ext cx="298450" cy="298450"/>
            <a:chOff x="3600" y="2981"/>
            <a:chExt cx="188" cy="188"/>
          </a:xfrm>
        </p:grpSpPr>
        <p:sp>
          <p:nvSpPr>
            <p:cNvPr id="30" name="Arc 32">
              <a:extLst>
                <a:ext uri="{FF2B5EF4-FFF2-40B4-BE49-F238E27FC236}">
                  <a16:creationId xmlns:a16="http://schemas.microsoft.com/office/drawing/2014/main" id="{3CA45CDB-2E9B-4B02-8224-58CB45A37ADF}"/>
                </a:ext>
              </a:extLst>
            </p:cNvPr>
            <p:cNvSpPr>
              <a:spLocks/>
            </p:cNvSpPr>
            <p:nvPr/>
          </p:nvSpPr>
          <p:spPr bwMode="auto">
            <a:xfrm>
              <a:off x="3696" y="298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1" name="Arc 33">
              <a:extLst>
                <a:ext uri="{FF2B5EF4-FFF2-40B4-BE49-F238E27FC236}">
                  <a16:creationId xmlns:a16="http://schemas.microsoft.com/office/drawing/2014/main" id="{FA0FDDE9-3764-4FEC-B6B9-869253BFE58D}"/>
                </a:ext>
              </a:extLst>
            </p:cNvPr>
            <p:cNvSpPr>
              <a:spLocks/>
            </p:cNvSpPr>
            <p:nvPr/>
          </p:nvSpPr>
          <p:spPr bwMode="auto">
            <a:xfrm rot="5400000">
              <a:off x="3696" y="307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32" name="Arc 34">
              <a:extLst>
                <a:ext uri="{FF2B5EF4-FFF2-40B4-BE49-F238E27FC236}">
                  <a16:creationId xmlns:a16="http://schemas.microsoft.com/office/drawing/2014/main" id="{76A44E2F-968F-44ED-A863-6B8EC5C70457}"/>
                </a:ext>
              </a:extLst>
            </p:cNvPr>
            <p:cNvSpPr>
              <a:spLocks/>
            </p:cNvSpPr>
            <p:nvPr/>
          </p:nvSpPr>
          <p:spPr bwMode="auto">
            <a:xfrm rot="16200000">
              <a:off x="3600" y="298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33" name="Group 35">
            <a:extLst>
              <a:ext uri="{FF2B5EF4-FFF2-40B4-BE49-F238E27FC236}">
                <a16:creationId xmlns:a16="http://schemas.microsoft.com/office/drawing/2014/main" id="{AC76D70A-BFB7-4636-B206-B2A692E5395B}"/>
              </a:ext>
            </a:extLst>
          </p:cNvPr>
          <p:cNvGrpSpPr>
            <a:grpSpLocks/>
          </p:cNvGrpSpPr>
          <p:nvPr/>
        </p:nvGrpSpPr>
        <p:grpSpPr bwMode="auto">
          <a:xfrm>
            <a:off x="9343562" y="4119250"/>
            <a:ext cx="298450" cy="298450"/>
            <a:chOff x="3696" y="2597"/>
            <a:chExt cx="188" cy="188"/>
          </a:xfrm>
        </p:grpSpPr>
        <p:sp>
          <p:nvSpPr>
            <p:cNvPr id="34" name="Arc 36">
              <a:extLst>
                <a:ext uri="{FF2B5EF4-FFF2-40B4-BE49-F238E27FC236}">
                  <a16:creationId xmlns:a16="http://schemas.microsoft.com/office/drawing/2014/main" id="{D6FB1804-F468-4693-ABB1-9FEA8FC1F4F2}"/>
                </a:ext>
              </a:extLst>
            </p:cNvPr>
            <p:cNvSpPr>
              <a:spLocks/>
            </p:cNvSpPr>
            <p:nvPr/>
          </p:nvSpPr>
          <p:spPr bwMode="auto">
            <a:xfrm>
              <a:off x="3792" y="259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5" name="Arc 37">
              <a:extLst>
                <a:ext uri="{FF2B5EF4-FFF2-40B4-BE49-F238E27FC236}">
                  <a16:creationId xmlns:a16="http://schemas.microsoft.com/office/drawing/2014/main" id="{D51475CE-6450-4F0F-885F-FDA8084DE63A}"/>
                </a:ext>
              </a:extLst>
            </p:cNvPr>
            <p:cNvSpPr>
              <a:spLocks/>
            </p:cNvSpPr>
            <p:nvPr/>
          </p:nvSpPr>
          <p:spPr bwMode="auto">
            <a:xfrm rot="5400000">
              <a:off x="3792" y="269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36" name="Arc 38">
              <a:extLst>
                <a:ext uri="{FF2B5EF4-FFF2-40B4-BE49-F238E27FC236}">
                  <a16:creationId xmlns:a16="http://schemas.microsoft.com/office/drawing/2014/main" id="{D624D3AE-5AF9-46D9-A708-184B5475E21A}"/>
                </a:ext>
              </a:extLst>
            </p:cNvPr>
            <p:cNvSpPr>
              <a:spLocks/>
            </p:cNvSpPr>
            <p:nvPr/>
          </p:nvSpPr>
          <p:spPr bwMode="auto">
            <a:xfrm rot="16200000">
              <a:off x="3696" y="259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37" name="Group 39">
            <a:extLst>
              <a:ext uri="{FF2B5EF4-FFF2-40B4-BE49-F238E27FC236}">
                <a16:creationId xmlns:a16="http://schemas.microsoft.com/office/drawing/2014/main" id="{3F979619-6BFD-416E-994D-461936C70478}"/>
              </a:ext>
            </a:extLst>
          </p:cNvPr>
          <p:cNvGrpSpPr>
            <a:grpSpLocks/>
          </p:cNvGrpSpPr>
          <p:nvPr/>
        </p:nvGrpSpPr>
        <p:grpSpPr bwMode="auto">
          <a:xfrm>
            <a:off x="9495962" y="3509650"/>
            <a:ext cx="298450" cy="298450"/>
            <a:chOff x="3792" y="2213"/>
            <a:chExt cx="188" cy="188"/>
          </a:xfrm>
        </p:grpSpPr>
        <p:sp>
          <p:nvSpPr>
            <p:cNvPr id="38" name="Arc 40">
              <a:extLst>
                <a:ext uri="{FF2B5EF4-FFF2-40B4-BE49-F238E27FC236}">
                  <a16:creationId xmlns:a16="http://schemas.microsoft.com/office/drawing/2014/main" id="{10C58C43-6ED0-404C-BBA8-13AABDCCBA39}"/>
                </a:ext>
              </a:extLst>
            </p:cNvPr>
            <p:cNvSpPr>
              <a:spLocks/>
            </p:cNvSpPr>
            <p:nvPr/>
          </p:nvSpPr>
          <p:spPr bwMode="auto">
            <a:xfrm>
              <a:off x="3888" y="221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9" name="Arc 41">
              <a:extLst>
                <a:ext uri="{FF2B5EF4-FFF2-40B4-BE49-F238E27FC236}">
                  <a16:creationId xmlns:a16="http://schemas.microsoft.com/office/drawing/2014/main" id="{9532C425-2035-4EB6-99BD-34545621D369}"/>
                </a:ext>
              </a:extLst>
            </p:cNvPr>
            <p:cNvSpPr>
              <a:spLocks/>
            </p:cNvSpPr>
            <p:nvPr/>
          </p:nvSpPr>
          <p:spPr bwMode="auto">
            <a:xfrm rot="5400000">
              <a:off x="3888" y="230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0" name="Arc 42">
              <a:extLst>
                <a:ext uri="{FF2B5EF4-FFF2-40B4-BE49-F238E27FC236}">
                  <a16:creationId xmlns:a16="http://schemas.microsoft.com/office/drawing/2014/main" id="{1375132E-CDB2-4392-8CF9-5AB5F49A047D}"/>
                </a:ext>
              </a:extLst>
            </p:cNvPr>
            <p:cNvSpPr>
              <a:spLocks/>
            </p:cNvSpPr>
            <p:nvPr/>
          </p:nvSpPr>
          <p:spPr bwMode="auto">
            <a:xfrm rot="16200000">
              <a:off x="3792" y="221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1" name="Group 43">
            <a:extLst>
              <a:ext uri="{FF2B5EF4-FFF2-40B4-BE49-F238E27FC236}">
                <a16:creationId xmlns:a16="http://schemas.microsoft.com/office/drawing/2014/main" id="{E0F52109-AA6C-4A28-B41A-731E14EE128C}"/>
              </a:ext>
            </a:extLst>
          </p:cNvPr>
          <p:cNvGrpSpPr>
            <a:grpSpLocks/>
          </p:cNvGrpSpPr>
          <p:nvPr/>
        </p:nvGrpSpPr>
        <p:grpSpPr bwMode="auto">
          <a:xfrm>
            <a:off x="9648362" y="2900050"/>
            <a:ext cx="298450" cy="298450"/>
            <a:chOff x="3888" y="1829"/>
            <a:chExt cx="188" cy="188"/>
          </a:xfrm>
        </p:grpSpPr>
        <p:sp>
          <p:nvSpPr>
            <p:cNvPr id="42" name="Arc 44">
              <a:extLst>
                <a:ext uri="{FF2B5EF4-FFF2-40B4-BE49-F238E27FC236}">
                  <a16:creationId xmlns:a16="http://schemas.microsoft.com/office/drawing/2014/main" id="{CF6E1596-1274-4CE6-95F8-78A99D4DE408}"/>
                </a:ext>
              </a:extLst>
            </p:cNvPr>
            <p:cNvSpPr>
              <a:spLocks/>
            </p:cNvSpPr>
            <p:nvPr/>
          </p:nvSpPr>
          <p:spPr bwMode="auto">
            <a:xfrm>
              <a:off x="3984" y="182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43" name="Arc 45">
              <a:extLst>
                <a:ext uri="{FF2B5EF4-FFF2-40B4-BE49-F238E27FC236}">
                  <a16:creationId xmlns:a16="http://schemas.microsoft.com/office/drawing/2014/main" id="{4A5F67D8-644E-4632-BE00-821E720FD8E0}"/>
                </a:ext>
              </a:extLst>
            </p:cNvPr>
            <p:cNvSpPr>
              <a:spLocks/>
            </p:cNvSpPr>
            <p:nvPr/>
          </p:nvSpPr>
          <p:spPr bwMode="auto">
            <a:xfrm rot="5400000">
              <a:off x="3984" y="192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4" name="Arc 46">
              <a:extLst>
                <a:ext uri="{FF2B5EF4-FFF2-40B4-BE49-F238E27FC236}">
                  <a16:creationId xmlns:a16="http://schemas.microsoft.com/office/drawing/2014/main" id="{6DDC4AEA-2516-4973-9586-9A617264B6A5}"/>
                </a:ext>
              </a:extLst>
            </p:cNvPr>
            <p:cNvSpPr>
              <a:spLocks/>
            </p:cNvSpPr>
            <p:nvPr/>
          </p:nvSpPr>
          <p:spPr bwMode="auto">
            <a:xfrm rot="16200000">
              <a:off x="3888" y="182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5" name="Group 47">
            <a:extLst>
              <a:ext uri="{FF2B5EF4-FFF2-40B4-BE49-F238E27FC236}">
                <a16:creationId xmlns:a16="http://schemas.microsoft.com/office/drawing/2014/main" id="{0513F143-AD09-4046-A4AC-EB9DDA95B702}"/>
              </a:ext>
            </a:extLst>
          </p:cNvPr>
          <p:cNvGrpSpPr>
            <a:grpSpLocks/>
          </p:cNvGrpSpPr>
          <p:nvPr/>
        </p:nvGrpSpPr>
        <p:grpSpPr bwMode="auto">
          <a:xfrm>
            <a:off x="9800762" y="2290450"/>
            <a:ext cx="298450" cy="298450"/>
            <a:chOff x="3984" y="1445"/>
            <a:chExt cx="188" cy="188"/>
          </a:xfrm>
        </p:grpSpPr>
        <p:sp>
          <p:nvSpPr>
            <p:cNvPr id="46" name="Arc 48">
              <a:extLst>
                <a:ext uri="{FF2B5EF4-FFF2-40B4-BE49-F238E27FC236}">
                  <a16:creationId xmlns:a16="http://schemas.microsoft.com/office/drawing/2014/main" id="{BEA30204-C3EC-4A67-8517-6C5FCAB7F0E7}"/>
                </a:ext>
              </a:extLst>
            </p:cNvPr>
            <p:cNvSpPr>
              <a:spLocks/>
            </p:cNvSpPr>
            <p:nvPr/>
          </p:nvSpPr>
          <p:spPr bwMode="auto">
            <a:xfrm>
              <a:off x="4080" y="144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47" name="Arc 49">
              <a:extLst>
                <a:ext uri="{FF2B5EF4-FFF2-40B4-BE49-F238E27FC236}">
                  <a16:creationId xmlns:a16="http://schemas.microsoft.com/office/drawing/2014/main" id="{EF818734-8DD4-4106-8A3A-C5C9C24E11DC}"/>
                </a:ext>
              </a:extLst>
            </p:cNvPr>
            <p:cNvSpPr>
              <a:spLocks/>
            </p:cNvSpPr>
            <p:nvPr/>
          </p:nvSpPr>
          <p:spPr bwMode="auto">
            <a:xfrm rot="5400000">
              <a:off x="4080" y="154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8" name="Arc 50">
              <a:extLst>
                <a:ext uri="{FF2B5EF4-FFF2-40B4-BE49-F238E27FC236}">
                  <a16:creationId xmlns:a16="http://schemas.microsoft.com/office/drawing/2014/main" id="{5205A38C-864C-4F37-847D-954E31BF45C5}"/>
                </a:ext>
              </a:extLst>
            </p:cNvPr>
            <p:cNvSpPr>
              <a:spLocks/>
            </p:cNvSpPr>
            <p:nvPr/>
          </p:nvSpPr>
          <p:spPr bwMode="auto">
            <a:xfrm rot="16200000">
              <a:off x="3984" y="144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9" name="Group 51">
            <a:extLst>
              <a:ext uri="{FF2B5EF4-FFF2-40B4-BE49-F238E27FC236}">
                <a16:creationId xmlns:a16="http://schemas.microsoft.com/office/drawing/2014/main" id="{37066CDA-1717-4392-B90C-41DC1143FF7D}"/>
              </a:ext>
            </a:extLst>
          </p:cNvPr>
          <p:cNvGrpSpPr>
            <a:grpSpLocks/>
          </p:cNvGrpSpPr>
          <p:nvPr/>
        </p:nvGrpSpPr>
        <p:grpSpPr bwMode="auto">
          <a:xfrm>
            <a:off x="9953162" y="1680850"/>
            <a:ext cx="298450" cy="298450"/>
            <a:chOff x="4080" y="1061"/>
            <a:chExt cx="188" cy="188"/>
          </a:xfrm>
        </p:grpSpPr>
        <p:sp>
          <p:nvSpPr>
            <p:cNvPr id="50" name="Arc 52">
              <a:extLst>
                <a:ext uri="{FF2B5EF4-FFF2-40B4-BE49-F238E27FC236}">
                  <a16:creationId xmlns:a16="http://schemas.microsoft.com/office/drawing/2014/main" id="{FDACD0A3-FCC1-493C-84F3-7C9420D993A9}"/>
                </a:ext>
              </a:extLst>
            </p:cNvPr>
            <p:cNvSpPr>
              <a:spLocks/>
            </p:cNvSpPr>
            <p:nvPr/>
          </p:nvSpPr>
          <p:spPr bwMode="auto">
            <a:xfrm>
              <a:off x="4176" y="106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51" name="Arc 53">
              <a:extLst>
                <a:ext uri="{FF2B5EF4-FFF2-40B4-BE49-F238E27FC236}">
                  <a16:creationId xmlns:a16="http://schemas.microsoft.com/office/drawing/2014/main" id="{545AA3A5-27A6-48CD-ACA5-1827E96E326A}"/>
                </a:ext>
              </a:extLst>
            </p:cNvPr>
            <p:cNvSpPr>
              <a:spLocks/>
            </p:cNvSpPr>
            <p:nvPr/>
          </p:nvSpPr>
          <p:spPr bwMode="auto">
            <a:xfrm rot="5400000">
              <a:off x="4176" y="115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52" name="Arc 54">
              <a:extLst>
                <a:ext uri="{FF2B5EF4-FFF2-40B4-BE49-F238E27FC236}">
                  <a16:creationId xmlns:a16="http://schemas.microsoft.com/office/drawing/2014/main" id="{ED1A4D47-9DDC-4D83-A93C-A6F6EB7DFB10}"/>
                </a:ext>
              </a:extLst>
            </p:cNvPr>
            <p:cNvSpPr>
              <a:spLocks/>
            </p:cNvSpPr>
            <p:nvPr/>
          </p:nvSpPr>
          <p:spPr bwMode="auto">
            <a:xfrm rot="16200000">
              <a:off x="4080" y="106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53" name="Group 55">
            <a:extLst>
              <a:ext uri="{FF2B5EF4-FFF2-40B4-BE49-F238E27FC236}">
                <a16:creationId xmlns:a16="http://schemas.microsoft.com/office/drawing/2014/main" id="{0A09DC29-E1E6-48B8-9E48-6A1B56ABA4FC}"/>
              </a:ext>
            </a:extLst>
          </p:cNvPr>
          <p:cNvGrpSpPr>
            <a:grpSpLocks/>
          </p:cNvGrpSpPr>
          <p:nvPr/>
        </p:nvGrpSpPr>
        <p:grpSpPr bwMode="auto">
          <a:xfrm>
            <a:off x="7675099" y="1757050"/>
            <a:ext cx="1060450" cy="3346450"/>
            <a:chOff x="2645" y="1109"/>
            <a:chExt cx="668" cy="2108"/>
          </a:xfrm>
        </p:grpSpPr>
        <p:grpSp>
          <p:nvGrpSpPr>
            <p:cNvPr id="54" name="Group 56">
              <a:extLst>
                <a:ext uri="{FF2B5EF4-FFF2-40B4-BE49-F238E27FC236}">
                  <a16:creationId xmlns:a16="http://schemas.microsoft.com/office/drawing/2014/main" id="{0B4FA4A4-F743-46BF-8490-3CA432B22DF4}"/>
                </a:ext>
              </a:extLst>
            </p:cNvPr>
            <p:cNvGrpSpPr>
              <a:grpSpLocks/>
            </p:cNvGrpSpPr>
            <p:nvPr/>
          </p:nvGrpSpPr>
          <p:grpSpPr bwMode="auto">
            <a:xfrm>
              <a:off x="3125" y="3029"/>
              <a:ext cx="188" cy="188"/>
              <a:chOff x="3125" y="3029"/>
              <a:chExt cx="188" cy="188"/>
            </a:xfrm>
          </p:grpSpPr>
          <p:sp>
            <p:nvSpPr>
              <p:cNvPr id="75" name="Arc 57">
                <a:extLst>
                  <a:ext uri="{FF2B5EF4-FFF2-40B4-BE49-F238E27FC236}">
                    <a16:creationId xmlns:a16="http://schemas.microsoft.com/office/drawing/2014/main" id="{DD3B71B3-B0BA-4BB2-99B1-D7BD564F3203}"/>
                  </a:ext>
                </a:extLst>
              </p:cNvPr>
              <p:cNvSpPr>
                <a:spLocks/>
              </p:cNvSpPr>
              <p:nvPr/>
            </p:nvSpPr>
            <p:spPr bwMode="auto">
              <a:xfrm>
                <a:off x="3125" y="302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6" name="Arc 58">
                <a:extLst>
                  <a:ext uri="{FF2B5EF4-FFF2-40B4-BE49-F238E27FC236}">
                    <a16:creationId xmlns:a16="http://schemas.microsoft.com/office/drawing/2014/main" id="{27074C46-0058-4EA8-BC34-EECCA8505B15}"/>
                  </a:ext>
                </a:extLst>
              </p:cNvPr>
              <p:cNvSpPr>
                <a:spLocks/>
              </p:cNvSpPr>
              <p:nvPr/>
            </p:nvSpPr>
            <p:spPr bwMode="auto">
              <a:xfrm rot="16200000">
                <a:off x="3125" y="312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7" name="Arc 59">
                <a:extLst>
                  <a:ext uri="{FF2B5EF4-FFF2-40B4-BE49-F238E27FC236}">
                    <a16:creationId xmlns:a16="http://schemas.microsoft.com/office/drawing/2014/main" id="{BBA1B65A-07EA-47A8-A5B6-C9207CA5D164}"/>
                  </a:ext>
                </a:extLst>
              </p:cNvPr>
              <p:cNvSpPr>
                <a:spLocks/>
              </p:cNvSpPr>
              <p:nvPr/>
            </p:nvSpPr>
            <p:spPr bwMode="auto">
              <a:xfrm rot="5400000">
                <a:off x="3221" y="302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5" name="Group 60">
              <a:extLst>
                <a:ext uri="{FF2B5EF4-FFF2-40B4-BE49-F238E27FC236}">
                  <a16:creationId xmlns:a16="http://schemas.microsoft.com/office/drawing/2014/main" id="{8A6C163B-44A2-48EE-8510-E34B657237A9}"/>
                </a:ext>
              </a:extLst>
            </p:cNvPr>
            <p:cNvGrpSpPr>
              <a:grpSpLocks/>
            </p:cNvGrpSpPr>
            <p:nvPr/>
          </p:nvGrpSpPr>
          <p:grpSpPr bwMode="auto">
            <a:xfrm>
              <a:off x="3029" y="2645"/>
              <a:ext cx="188" cy="188"/>
              <a:chOff x="3029" y="2645"/>
              <a:chExt cx="188" cy="188"/>
            </a:xfrm>
          </p:grpSpPr>
          <p:sp>
            <p:nvSpPr>
              <p:cNvPr id="72" name="Arc 61">
                <a:extLst>
                  <a:ext uri="{FF2B5EF4-FFF2-40B4-BE49-F238E27FC236}">
                    <a16:creationId xmlns:a16="http://schemas.microsoft.com/office/drawing/2014/main" id="{DEB0C57E-D421-44CB-9858-7F2459DB7650}"/>
                  </a:ext>
                </a:extLst>
              </p:cNvPr>
              <p:cNvSpPr>
                <a:spLocks/>
              </p:cNvSpPr>
              <p:nvPr/>
            </p:nvSpPr>
            <p:spPr bwMode="auto">
              <a:xfrm>
                <a:off x="3029" y="264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3" name="Arc 62">
                <a:extLst>
                  <a:ext uri="{FF2B5EF4-FFF2-40B4-BE49-F238E27FC236}">
                    <a16:creationId xmlns:a16="http://schemas.microsoft.com/office/drawing/2014/main" id="{C7FA7EDB-E009-4363-ADFE-5FEC45A0A2F2}"/>
                  </a:ext>
                </a:extLst>
              </p:cNvPr>
              <p:cNvSpPr>
                <a:spLocks/>
              </p:cNvSpPr>
              <p:nvPr/>
            </p:nvSpPr>
            <p:spPr bwMode="auto">
              <a:xfrm rot="16200000">
                <a:off x="3029" y="274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4" name="Arc 63">
                <a:extLst>
                  <a:ext uri="{FF2B5EF4-FFF2-40B4-BE49-F238E27FC236}">
                    <a16:creationId xmlns:a16="http://schemas.microsoft.com/office/drawing/2014/main" id="{63D812AA-CEA0-44E0-ADD8-DB8AE0B4E185}"/>
                  </a:ext>
                </a:extLst>
              </p:cNvPr>
              <p:cNvSpPr>
                <a:spLocks/>
              </p:cNvSpPr>
              <p:nvPr/>
            </p:nvSpPr>
            <p:spPr bwMode="auto">
              <a:xfrm rot="5400000">
                <a:off x="3125" y="264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6" name="Group 64">
              <a:extLst>
                <a:ext uri="{FF2B5EF4-FFF2-40B4-BE49-F238E27FC236}">
                  <a16:creationId xmlns:a16="http://schemas.microsoft.com/office/drawing/2014/main" id="{5B38EAA1-B3AF-41E7-BB39-A8EF453115C9}"/>
                </a:ext>
              </a:extLst>
            </p:cNvPr>
            <p:cNvGrpSpPr>
              <a:grpSpLocks/>
            </p:cNvGrpSpPr>
            <p:nvPr/>
          </p:nvGrpSpPr>
          <p:grpSpPr bwMode="auto">
            <a:xfrm>
              <a:off x="2933" y="2261"/>
              <a:ext cx="188" cy="188"/>
              <a:chOff x="2933" y="2261"/>
              <a:chExt cx="188" cy="188"/>
            </a:xfrm>
          </p:grpSpPr>
          <p:sp>
            <p:nvSpPr>
              <p:cNvPr id="69" name="Arc 65">
                <a:extLst>
                  <a:ext uri="{FF2B5EF4-FFF2-40B4-BE49-F238E27FC236}">
                    <a16:creationId xmlns:a16="http://schemas.microsoft.com/office/drawing/2014/main" id="{76E54B82-80AC-4E94-85E4-F74D98BA37AA}"/>
                  </a:ext>
                </a:extLst>
              </p:cNvPr>
              <p:cNvSpPr>
                <a:spLocks/>
              </p:cNvSpPr>
              <p:nvPr/>
            </p:nvSpPr>
            <p:spPr bwMode="auto">
              <a:xfrm>
                <a:off x="2933" y="226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0" name="Arc 66">
                <a:extLst>
                  <a:ext uri="{FF2B5EF4-FFF2-40B4-BE49-F238E27FC236}">
                    <a16:creationId xmlns:a16="http://schemas.microsoft.com/office/drawing/2014/main" id="{75545010-A679-4DAE-811B-D980043F2769}"/>
                  </a:ext>
                </a:extLst>
              </p:cNvPr>
              <p:cNvSpPr>
                <a:spLocks/>
              </p:cNvSpPr>
              <p:nvPr/>
            </p:nvSpPr>
            <p:spPr bwMode="auto">
              <a:xfrm rot="16200000">
                <a:off x="2933" y="235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1" name="Arc 67">
                <a:extLst>
                  <a:ext uri="{FF2B5EF4-FFF2-40B4-BE49-F238E27FC236}">
                    <a16:creationId xmlns:a16="http://schemas.microsoft.com/office/drawing/2014/main" id="{66FA9BF3-9239-482D-B81A-8A68FB01F47A}"/>
                  </a:ext>
                </a:extLst>
              </p:cNvPr>
              <p:cNvSpPr>
                <a:spLocks/>
              </p:cNvSpPr>
              <p:nvPr/>
            </p:nvSpPr>
            <p:spPr bwMode="auto">
              <a:xfrm rot="5400000">
                <a:off x="3029" y="226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7" name="Group 68">
              <a:extLst>
                <a:ext uri="{FF2B5EF4-FFF2-40B4-BE49-F238E27FC236}">
                  <a16:creationId xmlns:a16="http://schemas.microsoft.com/office/drawing/2014/main" id="{626B359E-9836-4BF6-974C-591F684223EF}"/>
                </a:ext>
              </a:extLst>
            </p:cNvPr>
            <p:cNvGrpSpPr>
              <a:grpSpLocks/>
            </p:cNvGrpSpPr>
            <p:nvPr/>
          </p:nvGrpSpPr>
          <p:grpSpPr bwMode="auto">
            <a:xfrm>
              <a:off x="2837" y="1877"/>
              <a:ext cx="188" cy="188"/>
              <a:chOff x="2837" y="1877"/>
              <a:chExt cx="188" cy="188"/>
            </a:xfrm>
          </p:grpSpPr>
          <p:sp>
            <p:nvSpPr>
              <p:cNvPr id="66" name="Arc 69">
                <a:extLst>
                  <a:ext uri="{FF2B5EF4-FFF2-40B4-BE49-F238E27FC236}">
                    <a16:creationId xmlns:a16="http://schemas.microsoft.com/office/drawing/2014/main" id="{F8B36BFB-2544-4F8C-B3FF-C3EA9BA53CC5}"/>
                  </a:ext>
                </a:extLst>
              </p:cNvPr>
              <p:cNvSpPr>
                <a:spLocks/>
              </p:cNvSpPr>
              <p:nvPr/>
            </p:nvSpPr>
            <p:spPr bwMode="auto">
              <a:xfrm>
                <a:off x="2837" y="187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7" name="Arc 70">
                <a:extLst>
                  <a:ext uri="{FF2B5EF4-FFF2-40B4-BE49-F238E27FC236}">
                    <a16:creationId xmlns:a16="http://schemas.microsoft.com/office/drawing/2014/main" id="{5C44E266-0D4D-4C62-B24B-22F50BE84770}"/>
                  </a:ext>
                </a:extLst>
              </p:cNvPr>
              <p:cNvSpPr>
                <a:spLocks/>
              </p:cNvSpPr>
              <p:nvPr/>
            </p:nvSpPr>
            <p:spPr bwMode="auto">
              <a:xfrm rot="16200000">
                <a:off x="2837" y="197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8" name="Arc 71">
                <a:extLst>
                  <a:ext uri="{FF2B5EF4-FFF2-40B4-BE49-F238E27FC236}">
                    <a16:creationId xmlns:a16="http://schemas.microsoft.com/office/drawing/2014/main" id="{E9801DD7-174D-4993-946B-AE2242E160FE}"/>
                  </a:ext>
                </a:extLst>
              </p:cNvPr>
              <p:cNvSpPr>
                <a:spLocks/>
              </p:cNvSpPr>
              <p:nvPr/>
            </p:nvSpPr>
            <p:spPr bwMode="auto">
              <a:xfrm rot="5400000">
                <a:off x="2933" y="187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8" name="Group 72">
              <a:extLst>
                <a:ext uri="{FF2B5EF4-FFF2-40B4-BE49-F238E27FC236}">
                  <a16:creationId xmlns:a16="http://schemas.microsoft.com/office/drawing/2014/main" id="{7EBD7AF7-CA06-4A44-A839-964C344852B0}"/>
                </a:ext>
              </a:extLst>
            </p:cNvPr>
            <p:cNvGrpSpPr>
              <a:grpSpLocks/>
            </p:cNvGrpSpPr>
            <p:nvPr/>
          </p:nvGrpSpPr>
          <p:grpSpPr bwMode="auto">
            <a:xfrm>
              <a:off x="2741" y="1493"/>
              <a:ext cx="188" cy="188"/>
              <a:chOff x="2741" y="1493"/>
              <a:chExt cx="188" cy="188"/>
            </a:xfrm>
          </p:grpSpPr>
          <p:sp>
            <p:nvSpPr>
              <p:cNvPr id="63" name="Arc 73">
                <a:extLst>
                  <a:ext uri="{FF2B5EF4-FFF2-40B4-BE49-F238E27FC236}">
                    <a16:creationId xmlns:a16="http://schemas.microsoft.com/office/drawing/2014/main" id="{EDC9DA49-8A6A-43FB-BDED-9B91A1D80768}"/>
                  </a:ext>
                </a:extLst>
              </p:cNvPr>
              <p:cNvSpPr>
                <a:spLocks/>
              </p:cNvSpPr>
              <p:nvPr/>
            </p:nvSpPr>
            <p:spPr bwMode="auto">
              <a:xfrm>
                <a:off x="2741" y="149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4" name="Arc 74">
                <a:extLst>
                  <a:ext uri="{FF2B5EF4-FFF2-40B4-BE49-F238E27FC236}">
                    <a16:creationId xmlns:a16="http://schemas.microsoft.com/office/drawing/2014/main" id="{359DAE27-5A32-4CEF-B128-1F32EF76AA0B}"/>
                  </a:ext>
                </a:extLst>
              </p:cNvPr>
              <p:cNvSpPr>
                <a:spLocks/>
              </p:cNvSpPr>
              <p:nvPr/>
            </p:nvSpPr>
            <p:spPr bwMode="auto">
              <a:xfrm rot="16200000">
                <a:off x="2741" y="158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5" name="Arc 75">
                <a:extLst>
                  <a:ext uri="{FF2B5EF4-FFF2-40B4-BE49-F238E27FC236}">
                    <a16:creationId xmlns:a16="http://schemas.microsoft.com/office/drawing/2014/main" id="{D06A89E5-2457-41EA-9375-10E425408575}"/>
                  </a:ext>
                </a:extLst>
              </p:cNvPr>
              <p:cNvSpPr>
                <a:spLocks/>
              </p:cNvSpPr>
              <p:nvPr/>
            </p:nvSpPr>
            <p:spPr bwMode="auto">
              <a:xfrm rot="5400000">
                <a:off x="2837" y="149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9" name="Group 76">
              <a:extLst>
                <a:ext uri="{FF2B5EF4-FFF2-40B4-BE49-F238E27FC236}">
                  <a16:creationId xmlns:a16="http://schemas.microsoft.com/office/drawing/2014/main" id="{4149AA93-6162-4AF6-87E5-E4F73A95315A}"/>
                </a:ext>
              </a:extLst>
            </p:cNvPr>
            <p:cNvGrpSpPr>
              <a:grpSpLocks/>
            </p:cNvGrpSpPr>
            <p:nvPr/>
          </p:nvGrpSpPr>
          <p:grpSpPr bwMode="auto">
            <a:xfrm>
              <a:off x="2645" y="1109"/>
              <a:ext cx="188" cy="188"/>
              <a:chOff x="2645" y="1109"/>
              <a:chExt cx="188" cy="188"/>
            </a:xfrm>
          </p:grpSpPr>
          <p:sp>
            <p:nvSpPr>
              <p:cNvPr id="60" name="Arc 77">
                <a:extLst>
                  <a:ext uri="{FF2B5EF4-FFF2-40B4-BE49-F238E27FC236}">
                    <a16:creationId xmlns:a16="http://schemas.microsoft.com/office/drawing/2014/main" id="{C49417F3-DD07-4ABF-ADF3-4F7BF2F483C6}"/>
                  </a:ext>
                </a:extLst>
              </p:cNvPr>
              <p:cNvSpPr>
                <a:spLocks/>
              </p:cNvSpPr>
              <p:nvPr/>
            </p:nvSpPr>
            <p:spPr bwMode="auto">
              <a:xfrm>
                <a:off x="2645" y="110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1" name="Arc 78">
                <a:extLst>
                  <a:ext uri="{FF2B5EF4-FFF2-40B4-BE49-F238E27FC236}">
                    <a16:creationId xmlns:a16="http://schemas.microsoft.com/office/drawing/2014/main" id="{8C229E65-4223-4682-9932-FF795DD618CA}"/>
                  </a:ext>
                </a:extLst>
              </p:cNvPr>
              <p:cNvSpPr>
                <a:spLocks/>
              </p:cNvSpPr>
              <p:nvPr/>
            </p:nvSpPr>
            <p:spPr bwMode="auto">
              <a:xfrm rot="16200000">
                <a:off x="2645" y="120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2" name="Arc 79">
                <a:extLst>
                  <a:ext uri="{FF2B5EF4-FFF2-40B4-BE49-F238E27FC236}">
                    <a16:creationId xmlns:a16="http://schemas.microsoft.com/office/drawing/2014/main" id="{02A680FD-D976-47A1-BB06-609D2D2291D8}"/>
                  </a:ext>
                </a:extLst>
              </p:cNvPr>
              <p:cNvSpPr>
                <a:spLocks/>
              </p:cNvSpPr>
              <p:nvPr/>
            </p:nvSpPr>
            <p:spPr bwMode="auto">
              <a:xfrm rot="5400000">
                <a:off x="2741" y="110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sp>
        <p:nvSpPr>
          <p:cNvPr id="78" name="Line 80">
            <a:extLst>
              <a:ext uri="{FF2B5EF4-FFF2-40B4-BE49-F238E27FC236}">
                <a16:creationId xmlns:a16="http://schemas.microsoft.com/office/drawing/2014/main" id="{83CA3FBC-81B4-4252-B8A3-BD01D73B27C6}"/>
              </a:ext>
            </a:extLst>
          </p:cNvPr>
          <p:cNvSpPr>
            <a:spLocks noChangeShapeType="1"/>
          </p:cNvSpPr>
          <p:nvPr/>
        </p:nvSpPr>
        <p:spPr bwMode="auto">
          <a:xfrm>
            <a:off x="9121312" y="6092513"/>
            <a:ext cx="1358900" cy="0"/>
          </a:xfrm>
          <a:prstGeom prst="line">
            <a:avLst/>
          </a:prstGeom>
          <a:noFill/>
          <a:ln w="12700">
            <a:solidFill>
              <a:schemeClr val="tx1"/>
            </a:solidFill>
            <a:round/>
            <a:headEnd/>
            <a:tailEnd/>
          </a:ln>
          <a:effectLst/>
        </p:spPr>
        <p:txBody>
          <a:bodyPr wrap="none" anchor="ctr"/>
          <a:lstStyle/>
          <a:p>
            <a:endParaRPr lang="es-CO"/>
          </a:p>
        </p:txBody>
      </p:sp>
      <p:pic>
        <p:nvPicPr>
          <p:cNvPr id="89" name="Picture 88" descr="\documentclass{article}&#10;\usepackage{amsmath}&#10;\pagestyle{empty}&#10;\begin{document}&#10;&#10;$$ W_{jet} = 0.116x $$&#10;&#10;&#10;\end{document}" title="IguanaTex Bitmap Display">
            <a:extLst>
              <a:ext uri="{FF2B5EF4-FFF2-40B4-BE49-F238E27FC236}">
                <a16:creationId xmlns:a16="http://schemas.microsoft.com/office/drawing/2014/main" id="{3FC701A0-544C-4A50-8BB6-CC9FAF4AAB2F}"/>
              </a:ext>
            </a:extLst>
          </p:cNvPr>
          <p:cNvPicPr>
            <a:picLocks noChangeAspect="1"/>
          </p:cNvPicPr>
          <p:nvPr>
            <p:custDataLst>
              <p:tags r:id="rId1"/>
            </p:custDataLst>
          </p:nvPr>
        </p:nvPicPr>
        <p:blipFill>
          <a:blip r:embed="rId8"/>
          <a:stretch>
            <a:fillRect/>
          </a:stretch>
        </p:blipFill>
        <p:spPr>
          <a:xfrm>
            <a:off x="457200" y="2090339"/>
            <a:ext cx="1551237" cy="246856"/>
          </a:xfrm>
          <a:prstGeom prst="rect">
            <a:avLst/>
          </a:prstGeom>
        </p:spPr>
      </p:pic>
      <p:pic>
        <p:nvPicPr>
          <p:cNvPr id="10" name="Picture 9" descr="\documentclass{article}&#10;\usepackage{amsmath}&#10;\pagestyle{empty}&#10;\begin{document}&#10;&#10;&#10;$$V_c = 2.41 V_0 \sqrt{\frac{W_0}{x}} $$&#10;&#10;&#10;\end{document}" title="IguanaTex Bitmap Display">
            <a:extLst>
              <a:ext uri="{FF2B5EF4-FFF2-40B4-BE49-F238E27FC236}">
                <a16:creationId xmlns:a16="http://schemas.microsoft.com/office/drawing/2014/main" id="{DEE5CC9F-A5F2-4EAF-B2AB-048D08CF7550}"/>
              </a:ext>
            </a:extLst>
          </p:cNvPr>
          <p:cNvPicPr>
            <a:picLocks noChangeAspect="1"/>
          </p:cNvPicPr>
          <p:nvPr>
            <p:custDataLst>
              <p:tags r:id="rId2"/>
            </p:custDataLst>
          </p:nvPr>
        </p:nvPicPr>
        <p:blipFill>
          <a:blip r:embed="rId9"/>
          <a:stretch>
            <a:fillRect/>
          </a:stretch>
        </p:blipFill>
        <p:spPr>
          <a:xfrm>
            <a:off x="482003" y="3645656"/>
            <a:ext cx="1952000" cy="608000"/>
          </a:xfrm>
          <a:prstGeom prst="rect">
            <a:avLst/>
          </a:prstGeom>
        </p:spPr>
      </p:pic>
      <p:pic>
        <p:nvPicPr>
          <p:cNvPr id="12" name="Picture 11" descr="\documentclass{article}&#10;\usepackage{amsmath}&#10;\pagestyle{empty}&#10;\begin{document}&#10;&#10;&#10;$$W_0$$&#10;&#10;&#10;\end{document}" title="IguanaTex Bitmap Display">
            <a:extLst>
              <a:ext uri="{FF2B5EF4-FFF2-40B4-BE49-F238E27FC236}">
                <a16:creationId xmlns:a16="http://schemas.microsoft.com/office/drawing/2014/main" id="{B8C97A0B-312F-45BE-8495-390CA4082345}"/>
              </a:ext>
            </a:extLst>
          </p:cNvPr>
          <p:cNvPicPr>
            <a:picLocks noChangeAspect="1"/>
          </p:cNvPicPr>
          <p:nvPr>
            <p:custDataLst>
              <p:tags r:id="rId3"/>
            </p:custDataLst>
          </p:nvPr>
        </p:nvPicPr>
        <p:blipFill>
          <a:blip r:embed="rId10"/>
          <a:stretch>
            <a:fillRect/>
          </a:stretch>
        </p:blipFill>
        <p:spPr>
          <a:xfrm>
            <a:off x="9721387" y="6537197"/>
            <a:ext cx="316952" cy="213333"/>
          </a:xfrm>
          <a:prstGeom prst="rect">
            <a:avLst/>
          </a:prstGeom>
        </p:spPr>
      </p:pic>
      <p:pic>
        <p:nvPicPr>
          <p:cNvPr id="90" name="Picture 89" descr="\documentclass{article}&#10;\usepackage{amsmath}&#10;\pagestyle{empty}&#10;\begin{document}&#10;&#10;&#10;$$W_0$$&#10;&#10;&#10;\end{document}" title="IguanaTex Bitmap Display">
            <a:extLst>
              <a:ext uri="{FF2B5EF4-FFF2-40B4-BE49-F238E27FC236}">
                <a16:creationId xmlns:a16="http://schemas.microsoft.com/office/drawing/2014/main" id="{DEB62B19-578B-4BF8-A8F5-8D2111B4D6B5}"/>
              </a:ext>
            </a:extLst>
          </p:cNvPr>
          <p:cNvPicPr>
            <a:picLocks noChangeAspect="1"/>
          </p:cNvPicPr>
          <p:nvPr>
            <p:custDataLst>
              <p:tags r:id="rId4"/>
            </p:custDataLst>
          </p:nvPr>
        </p:nvPicPr>
        <p:blipFill>
          <a:blip r:embed="rId10"/>
          <a:stretch>
            <a:fillRect/>
          </a:stretch>
        </p:blipFill>
        <p:spPr>
          <a:xfrm>
            <a:off x="8791659" y="6292043"/>
            <a:ext cx="316952" cy="213333"/>
          </a:xfrm>
          <a:prstGeom prst="rect">
            <a:avLst/>
          </a:prstGeom>
        </p:spPr>
      </p:pic>
      <p:pic>
        <p:nvPicPr>
          <p:cNvPr id="86" name="Picture 85" descr="\documentclass{article}&#10;\usepackage{amsmath}&#10;\pagestyle{empty}&#10;\begin{document}&#10;&#10;$$ \Pi_{jet_{exp}} = 0.116 $$&#10;&#10;&#10;\end{document}" title="IguanaTex Bitmap Display">
            <a:extLst>
              <a:ext uri="{FF2B5EF4-FFF2-40B4-BE49-F238E27FC236}">
                <a16:creationId xmlns:a16="http://schemas.microsoft.com/office/drawing/2014/main" id="{50E491D5-C8C6-47A2-8A66-4C9DC94844A3}"/>
              </a:ext>
            </a:extLst>
          </p:cNvPr>
          <p:cNvPicPr>
            <a:picLocks noChangeAspect="1"/>
          </p:cNvPicPr>
          <p:nvPr>
            <p:custDataLst>
              <p:tags r:id="rId5"/>
            </p:custDataLst>
          </p:nvPr>
        </p:nvPicPr>
        <p:blipFill>
          <a:blip r:embed="rId11"/>
          <a:stretch>
            <a:fillRect/>
          </a:stretch>
        </p:blipFill>
        <p:spPr>
          <a:xfrm>
            <a:off x="2542404" y="2055500"/>
            <a:ext cx="1656380" cy="259047"/>
          </a:xfrm>
          <a:prstGeom prst="rect">
            <a:avLst/>
          </a:prstGeom>
        </p:spPr>
      </p:pic>
      <p:sp>
        <p:nvSpPr>
          <p:cNvPr id="92" name="TextBox 91">
            <a:extLst>
              <a:ext uri="{FF2B5EF4-FFF2-40B4-BE49-F238E27FC236}">
                <a16:creationId xmlns:a16="http://schemas.microsoft.com/office/drawing/2014/main" id="{8B16185E-0EC3-4177-AC3B-E4D173C7E831}"/>
              </a:ext>
            </a:extLst>
          </p:cNvPr>
          <p:cNvSpPr txBox="1"/>
          <p:nvPr/>
        </p:nvSpPr>
        <p:spPr>
          <a:xfrm>
            <a:off x="2778028" y="3577914"/>
            <a:ext cx="4192924" cy="3108543"/>
          </a:xfrm>
          <a:prstGeom prst="rect">
            <a:avLst/>
          </a:prstGeom>
          <a:noFill/>
        </p:spPr>
        <p:txBody>
          <a:bodyPr wrap="square" rtlCol="0">
            <a:spAutoFit/>
          </a:bodyPr>
          <a:lstStyle/>
          <a:p>
            <a:r>
              <a:rPr lang="en-US" dirty="0"/>
              <a:t>It is possible that it would be better to use this equation rather than the equation for the width to estimate the minor loss coefficient (because losses scale with velocity squared)</a:t>
            </a:r>
          </a:p>
        </p:txBody>
      </p:sp>
      <p:sp>
        <p:nvSpPr>
          <p:cNvPr id="93" name="TextBox 92">
            <a:extLst>
              <a:ext uri="{FF2B5EF4-FFF2-40B4-BE49-F238E27FC236}">
                <a16:creationId xmlns:a16="http://schemas.microsoft.com/office/drawing/2014/main" id="{9DA5A617-1046-45D6-9EBB-62013EB98BF3}"/>
              </a:ext>
            </a:extLst>
          </p:cNvPr>
          <p:cNvSpPr txBox="1"/>
          <p:nvPr/>
        </p:nvSpPr>
        <p:spPr>
          <a:xfrm>
            <a:off x="2434004" y="2293159"/>
            <a:ext cx="4370754" cy="954107"/>
          </a:xfrm>
          <a:prstGeom prst="rect">
            <a:avLst/>
          </a:prstGeom>
          <a:noFill/>
        </p:spPr>
        <p:txBody>
          <a:bodyPr wrap="square" rtlCol="0">
            <a:spAutoFit/>
          </a:bodyPr>
          <a:lstStyle/>
          <a:p>
            <a:r>
              <a:rPr lang="en-US" dirty="0"/>
              <a:t>We began use this equation for designs in 2020</a:t>
            </a:r>
          </a:p>
        </p:txBody>
      </p:sp>
      <p:grpSp>
        <p:nvGrpSpPr>
          <p:cNvPr id="79" name="Group 78">
            <a:extLst>
              <a:ext uri="{FF2B5EF4-FFF2-40B4-BE49-F238E27FC236}">
                <a16:creationId xmlns:a16="http://schemas.microsoft.com/office/drawing/2014/main" id="{727C832D-3FEB-4BC2-81B4-193E81BCF975}"/>
              </a:ext>
            </a:extLst>
          </p:cNvPr>
          <p:cNvGrpSpPr/>
          <p:nvPr/>
        </p:nvGrpSpPr>
        <p:grpSpPr>
          <a:xfrm>
            <a:off x="11107667" y="1462311"/>
            <a:ext cx="1084333" cy="5395689"/>
            <a:chOff x="8059667" y="1462310"/>
            <a:chExt cx="1084333" cy="5395689"/>
          </a:xfrm>
        </p:grpSpPr>
        <p:pic>
          <p:nvPicPr>
            <p:cNvPr id="80" name="Picture 1">
              <a:hlinkClick r:id="rId12"/>
              <a:extLst>
                <a:ext uri="{FF2B5EF4-FFF2-40B4-BE49-F238E27FC236}">
                  <a16:creationId xmlns:a16="http://schemas.microsoft.com/office/drawing/2014/main" id="{81ED7B04-6BD7-4C56-8457-16079E31F37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E3B86155-A22B-43DD-AA4E-3F5B6C774D06}"/>
                </a:ext>
              </a:extLst>
            </p:cNvPr>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cxnSp>
        <p:nvCxnSpPr>
          <p:cNvPr id="3" name="Straight Arrow Connector 2">
            <a:extLst>
              <a:ext uri="{FF2B5EF4-FFF2-40B4-BE49-F238E27FC236}">
                <a16:creationId xmlns:a16="http://schemas.microsoft.com/office/drawing/2014/main" id="{61D7DC37-E042-4D20-AB5D-9D4E59907E10}"/>
              </a:ext>
            </a:extLst>
          </p:cNvPr>
          <p:cNvCxnSpPr>
            <a:cxnSpLocks/>
          </p:cNvCxnSpPr>
          <p:nvPr/>
        </p:nvCxnSpPr>
        <p:spPr>
          <a:xfrm flipV="1">
            <a:off x="8960975" y="5845997"/>
            <a:ext cx="3070063" cy="71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7C01900-97F3-4990-A022-58EC84392FFA}"/>
              </a:ext>
            </a:extLst>
          </p:cNvPr>
          <p:cNvCxnSpPr/>
          <p:nvPr/>
        </p:nvCxnSpPr>
        <p:spPr>
          <a:xfrm flipH="1" flipV="1">
            <a:off x="11887200" y="4027178"/>
            <a:ext cx="133564" cy="10610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5898-5445-4ED7-B70D-F5F31557A0A0}"/>
              </a:ext>
            </a:extLst>
          </p:cNvPr>
          <p:cNvSpPr>
            <a:spLocks noGrp="1"/>
          </p:cNvSpPr>
          <p:nvPr>
            <p:ph type="title"/>
          </p:nvPr>
        </p:nvSpPr>
        <p:spPr/>
        <p:txBody>
          <a:bodyPr/>
          <a:lstStyle/>
          <a:p>
            <a:r>
              <a:rPr lang="en-US" dirty="0"/>
              <a:t>Jet Expansion Geometry for Baffles in Series</a:t>
            </a:r>
          </a:p>
        </p:txBody>
      </p:sp>
      <p:pic>
        <p:nvPicPr>
          <p:cNvPr id="7" name="Picture 6">
            <a:extLst>
              <a:ext uri="{FF2B5EF4-FFF2-40B4-BE49-F238E27FC236}">
                <a16:creationId xmlns:a16="http://schemas.microsoft.com/office/drawing/2014/main" id="{475C217E-4194-4ECB-848E-CDE95600A769}"/>
              </a:ext>
            </a:extLst>
          </p:cNvPr>
          <p:cNvPicPr>
            <a:picLocks noChangeAspect="1"/>
          </p:cNvPicPr>
          <p:nvPr/>
        </p:nvPicPr>
        <p:blipFill rotWithShape="1">
          <a:blip r:embed="rId8"/>
          <a:srcRect l="70420"/>
          <a:stretch/>
        </p:blipFill>
        <p:spPr>
          <a:xfrm flipH="1">
            <a:off x="0" y="2516635"/>
            <a:ext cx="3606415" cy="4341365"/>
          </a:xfrm>
          <a:prstGeom prst="rect">
            <a:avLst/>
          </a:prstGeom>
        </p:spPr>
      </p:pic>
      <p:sp>
        <p:nvSpPr>
          <p:cNvPr id="8" name="Freeform: Shape 7">
            <a:extLst>
              <a:ext uri="{FF2B5EF4-FFF2-40B4-BE49-F238E27FC236}">
                <a16:creationId xmlns:a16="http://schemas.microsoft.com/office/drawing/2014/main" id="{7499566C-7A6F-485A-9C14-13DEA81713DC}"/>
              </a:ext>
            </a:extLst>
          </p:cNvPr>
          <p:cNvSpPr/>
          <p:nvPr/>
        </p:nvSpPr>
        <p:spPr>
          <a:xfrm>
            <a:off x="862896" y="3787263"/>
            <a:ext cx="299504" cy="2315008"/>
          </a:xfrm>
          <a:custGeom>
            <a:avLst/>
            <a:gdLst>
              <a:gd name="connsiteX0" fmla="*/ 0 w 220486"/>
              <a:gd name="connsiteY0" fmla="*/ 19295 h 2402900"/>
              <a:gd name="connsiteX1" fmla="*/ 215758 w 220486"/>
              <a:gd name="connsiteY1" fmla="*/ 348068 h 2402900"/>
              <a:gd name="connsiteX2" fmla="*/ 154113 w 220486"/>
              <a:gd name="connsiteY2" fmla="*/ 2402900 h 2402900"/>
              <a:gd name="connsiteX3" fmla="*/ 154113 w 220486"/>
              <a:gd name="connsiteY3" fmla="*/ 2402900 h 2402900"/>
              <a:gd name="connsiteX0" fmla="*/ 219 w 220705"/>
              <a:gd name="connsiteY0" fmla="*/ 100885 h 2484490"/>
              <a:gd name="connsiteX1" fmla="*/ 215977 w 220705"/>
              <a:gd name="connsiteY1" fmla="*/ 429658 h 2484490"/>
              <a:gd name="connsiteX2" fmla="*/ 154332 w 220705"/>
              <a:gd name="connsiteY2" fmla="*/ 2484490 h 2484490"/>
              <a:gd name="connsiteX3" fmla="*/ 154332 w 220705"/>
              <a:gd name="connsiteY3" fmla="*/ 2484490 h 2484490"/>
              <a:gd name="connsiteX0" fmla="*/ 157 w 301134"/>
              <a:gd name="connsiteY0" fmla="*/ 140515 h 2524120"/>
              <a:gd name="connsiteX1" fmla="*/ 298108 w 301134"/>
              <a:gd name="connsiteY1" fmla="*/ 335724 h 2524120"/>
              <a:gd name="connsiteX2" fmla="*/ 154270 w 301134"/>
              <a:gd name="connsiteY2" fmla="*/ 2524120 h 2524120"/>
              <a:gd name="connsiteX3" fmla="*/ 154270 w 301134"/>
              <a:gd name="connsiteY3" fmla="*/ 2524120 h 2524120"/>
              <a:gd name="connsiteX0" fmla="*/ 157 w 298108"/>
              <a:gd name="connsiteY0" fmla="*/ 140515 h 2524120"/>
              <a:gd name="connsiteX1" fmla="*/ 298108 w 298108"/>
              <a:gd name="connsiteY1" fmla="*/ 335724 h 2524120"/>
              <a:gd name="connsiteX2" fmla="*/ 154270 w 298108"/>
              <a:gd name="connsiteY2" fmla="*/ 2524120 h 2524120"/>
              <a:gd name="connsiteX3" fmla="*/ 154270 w 298108"/>
              <a:gd name="connsiteY3" fmla="*/ 2524120 h 2524120"/>
              <a:gd name="connsiteX0" fmla="*/ 133 w 299504"/>
              <a:gd name="connsiteY0" fmla="*/ 137465 h 2521070"/>
              <a:gd name="connsiteX1" fmla="*/ 298084 w 299504"/>
              <a:gd name="connsiteY1" fmla="*/ 332674 h 2521070"/>
              <a:gd name="connsiteX2" fmla="*/ 154246 w 299504"/>
              <a:gd name="connsiteY2" fmla="*/ 2521070 h 2521070"/>
              <a:gd name="connsiteX3" fmla="*/ 154246 w 299504"/>
              <a:gd name="connsiteY3" fmla="*/ 2521070 h 2521070"/>
            </a:gdLst>
            <a:ahLst/>
            <a:cxnLst>
              <a:cxn ang="0">
                <a:pos x="connsiteX0" y="connsiteY0"/>
              </a:cxn>
              <a:cxn ang="0">
                <a:pos x="connsiteX1" y="connsiteY1"/>
              </a:cxn>
              <a:cxn ang="0">
                <a:pos x="connsiteX2" y="connsiteY2"/>
              </a:cxn>
              <a:cxn ang="0">
                <a:pos x="connsiteX3" y="connsiteY3"/>
              </a:cxn>
            </a:cxnLst>
            <a:rect l="l" t="t" r="r" b="b"/>
            <a:pathLst>
              <a:path w="299504" h="2521070">
                <a:moveTo>
                  <a:pt x="133" y="137465"/>
                </a:moveTo>
                <a:cubicBezTo>
                  <a:pt x="-7573" y="-81717"/>
                  <a:pt x="323770" y="-54319"/>
                  <a:pt x="298084" y="332674"/>
                </a:cubicBezTo>
                <a:cubicBezTo>
                  <a:pt x="272398" y="719667"/>
                  <a:pt x="202192" y="1791605"/>
                  <a:pt x="154246" y="2521070"/>
                </a:cubicBezTo>
                <a:lnTo>
                  <a:pt x="154246" y="252107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3F51FF-DFEE-458C-B948-ECC5E3AA23D0}"/>
              </a:ext>
            </a:extLst>
          </p:cNvPr>
          <p:cNvSpPr txBox="1"/>
          <p:nvPr/>
        </p:nvSpPr>
        <p:spPr>
          <a:xfrm>
            <a:off x="1439669" y="4786188"/>
            <a:ext cx="385042" cy="523220"/>
          </a:xfrm>
          <a:prstGeom prst="rect">
            <a:avLst/>
          </a:prstGeom>
          <a:noFill/>
        </p:spPr>
        <p:txBody>
          <a:bodyPr wrap="none" rtlCol="0">
            <a:spAutoFit/>
          </a:bodyPr>
          <a:lstStyle/>
          <a:p>
            <a:r>
              <a:rPr lang="en-US" dirty="0"/>
              <a:t>S</a:t>
            </a:r>
          </a:p>
        </p:txBody>
      </p:sp>
      <p:grpSp>
        <p:nvGrpSpPr>
          <p:cNvPr id="11" name="Group 10">
            <a:extLst>
              <a:ext uri="{FF2B5EF4-FFF2-40B4-BE49-F238E27FC236}">
                <a16:creationId xmlns:a16="http://schemas.microsoft.com/office/drawing/2014/main" id="{C52009DB-E8EE-46EF-9090-97D187CEF24B}"/>
              </a:ext>
            </a:extLst>
          </p:cNvPr>
          <p:cNvGrpSpPr/>
          <p:nvPr/>
        </p:nvGrpSpPr>
        <p:grpSpPr>
          <a:xfrm>
            <a:off x="2993435" y="3428999"/>
            <a:ext cx="739049" cy="3196493"/>
            <a:chOff x="6832315" y="1578841"/>
            <a:chExt cx="739049" cy="2381840"/>
          </a:xfrm>
        </p:grpSpPr>
        <p:cxnSp>
          <p:nvCxnSpPr>
            <p:cNvPr id="12" name="Straight Connector 11">
              <a:extLst>
                <a:ext uri="{FF2B5EF4-FFF2-40B4-BE49-F238E27FC236}">
                  <a16:creationId xmlns:a16="http://schemas.microsoft.com/office/drawing/2014/main" id="{1BF4E77E-590E-4FFE-ABB7-D7D9FBF5C00D}"/>
                </a:ext>
              </a:extLst>
            </p:cNvPr>
            <p:cNvCxnSpPr>
              <a:cxnSpLocks/>
            </p:cNvCxnSpPr>
            <p:nvPr/>
          </p:nvCxnSpPr>
          <p:spPr>
            <a:xfrm rot="16200000">
              <a:off x="7196875" y="1214282"/>
              <a:ext cx="0" cy="7291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76295CD-EB6B-425B-90D4-E02DC8644A3C}"/>
                </a:ext>
              </a:extLst>
            </p:cNvPr>
            <p:cNvCxnSpPr>
              <a:cxnSpLocks/>
            </p:cNvCxnSpPr>
            <p:nvPr/>
          </p:nvCxnSpPr>
          <p:spPr>
            <a:xfrm rot="16200000">
              <a:off x="7206805" y="3596121"/>
              <a:ext cx="0" cy="7291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28288E-347A-4FD2-83E2-EAD33250F966}"/>
                </a:ext>
              </a:extLst>
            </p:cNvPr>
            <p:cNvCxnSpPr>
              <a:cxnSpLocks/>
            </p:cNvCxnSpPr>
            <p:nvPr/>
          </p:nvCxnSpPr>
          <p:spPr>
            <a:xfrm>
              <a:off x="7196875" y="1578841"/>
              <a:ext cx="0" cy="2381839"/>
            </a:xfrm>
            <a:prstGeom prst="line">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FE1F189-035D-41F2-B14D-AE852C6DE8C3}"/>
                </a:ext>
              </a:extLst>
            </p:cNvPr>
            <p:cNvSpPr txBox="1"/>
            <p:nvPr/>
          </p:nvSpPr>
          <p:spPr>
            <a:xfrm>
              <a:off x="6842245" y="2435736"/>
              <a:ext cx="550151" cy="389873"/>
            </a:xfrm>
            <a:prstGeom prst="rect">
              <a:avLst/>
            </a:prstGeom>
            <a:noFill/>
            <a:ln w="38100">
              <a:noFill/>
            </a:ln>
          </p:spPr>
          <p:txBody>
            <a:bodyPr wrap="none" rtlCol="0">
              <a:spAutoFit/>
            </a:bodyPr>
            <a:lstStyle/>
            <a:p>
              <a:r>
                <a:rPr lang="en-US" dirty="0"/>
                <a:t>H</a:t>
              </a:r>
              <a:r>
                <a:rPr lang="en-US" baseline="-25000" dirty="0"/>
                <a:t>e</a:t>
              </a:r>
            </a:p>
          </p:txBody>
        </p:sp>
      </p:grpSp>
      <p:sp>
        <p:nvSpPr>
          <p:cNvPr id="16" name="TextBox 15">
            <a:extLst>
              <a:ext uri="{FF2B5EF4-FFF2-40B4-BE49-F238E27FC236}">
                <a16:creationId xmlns:a16="http://schemas.microsoft.com/office/drawing/2014/main" id="{25E684B5-FDB2-444F-BC20-E4ACB9D27D13}"/>
              </a:ext>
            </a:extLst>
          </p:cNvPr>
          <p:cNvSpPr txBox="1"/>
          <p:nvPr/>
        </p:nvSpPr>
        <p:spPr>
          <a:xfrm>
            <a:off x="2862214" y="3454151"/>
            <a:ext cx="385042" cy="523220"/>
          </a:xfrm>
          <a:prstGeom prst="rect">
            <a:avLst/>
          </a:prstGeom>
          <a:noFill/>
        </p:spPr>
        <p:txBody>
          <a:bodyPr wrap="none" rtlCol="0">
            <a:spAutoFit/>
          </a:bodyPr>
          <a:lstStyle/>
          <a:p>
            <a:r>
              <a:rPr lang="en-US" dirty="0"/>
              <a:t>S</a:t>
            </a:r>
          </a:p>
        </p:txBody>
      </p:sp>
      <p:sp>
        <p:nvSpPr>
          <p:cNvPr id="17" name="TextBox 16">
            <a:extLst>
              <a:ext uri="{FF2B5EF4-FFF2-40B4-BE49-F238E27FC236}">
                <a16:creationId xmlns:a16="http://schemas.microsoft.com/office/drawing/2014/main" id="{E6591422-EEAD-4025-85D4-63568B63A37D}"/>
              </a:ext>
            </a:extLst>
          </p:cNvPr>
          <p:cNvSpPr txBox="1"/>
          <p:nvPr/>
        </p:nvSpPr>
        <p:spPr>
          <a:xfrm>
            <a:off x="2300710" y="6102271"/>
            <a:ext cx="385042" cy="523220"/>
          </a:xfrm>
          <a:prstGeom prst="rect">
            <a:avLst/>
          </a:prstGeom>
          <a:noFill/>
        </p:spPr>
        <p:txBody>
          <a:bodyPr wrap="none" rtlCol="0">
            <a:spAutoFit/>
          </a:bodyPr>
          <a:lstStyle/>
          <a:p>
            <a:r>
              <a:rPr lang="en-US" dirty="0"/>
              <a:t>S</a:t>
            </a:r>
          </a:p>
        </p:txBody>
      </p:sp>
      <p:pic>
        <p:nvPicPr>
          <p:cNvPr id="4" name="Picture 3" descr="\documentclass{article}&#10;\usepackage{amsmath}&#10;\pagestyle{empty}&#10;\begin{document}&#10;&#10;&#10;$$ L_{jet} = H_e $$&#10;&#10;\end{document}" title="IguanaTex Bitmap Display">
            <a:extLst>
              <a:ext uri="{FF2B5EF4-FFF2-40B4-BE49-F238E27FC236}">
                <a16:creationId xmlns:a16="http://schemas.microsoft.com/office/drawing/2014/main" id="{F7C2CF27-070E-45A8-A009-8E16446AD617}"/>
              </a:ext>
            </a:extLst>
          </p:cNvPr>
          <p:cNvPicPr>
            <a:picLocks noChangeAspect="1"/>
          </p:cNvPicPr>
          <p:nvPr>
            <p:custDataLst>
              <p:tags r:id="rId1"/>
            </p:custDataLst>
          </p:nvPr>
        </p:nvPicPr>
        <p:blipFill>
          <a:blip r:embed="rId9"/>
          <a:stretch>
            <a:fillRect/>
          </a:stretch>
        </p:blipFill>
        <p:spPr>
          <a:xfrm>
            <a:off x="4456821" y="1998907"/>
            <a:ext cx="1078857" cy="246857"/>
          </a:xfrm>
          <a:prstGeom prst="rect">
            <a:avLst/>
          </a:prstGeom>
        </p:spPr>
      </p:pic>
      <p:pic>
        <p:nvPicPr>
          <p:cNvPr id="6" name="Picture 5" descr="\documentclass{article}&#10;\usepackage{amsmath}&#10;\pagestyle{empty}&#10;\begin{document}&#10;&#10;&#10;$$ W_{jet_{min}} = W_{jet_{max}} \Pi_{vc}^{baffle} $$&#10;&#10;\end{document}" title="IguanaTex Bitmap Display">
            <a:extLst>
              <a:ext uri="{FF2B5EF4-FFF2-40B4-BE49-F238E27FC236}">
                <a16:creationId xmlns:a16="http://schemas.microsoft.com/office/drawing/2014/main" id="{8BBA409F-E52B-4272-9ABD-8F94FBB5B54C}"/>
              </a:ext>
            </a:extLst>
          </p:cNvPr>
          <p:cNvPicPr>
            <a:picLocks noChangeAspect="1"/>
          </p:cNvPicPr>
          <p:nvPr>
            <p:custDataLst>
              <p:tags r:id="rId2"/>
            </p:custDataLst>
          </p:nvPr>
        </p:nvPicPr>
        <p:blipFill>
          <a:blip r:embed="rId10"/>
          <a:stretch>
            <a:fillRect/>
          </a:stretch>
        </p:blipFill>
        <p:spPr>
          <a:xfrm>
            <a:off x="4456821" y="3222935"/>
            <a:ext cx="2851048" cy="304762"/>
          </a:xfrm>
          <a:prstGeom prst="rect">
            <a:avLst/>
          </a:prstGeom>
        </p:spPr>
      </p:pic>
      <p:sp>
        <p:nvSpPr>
          <p:cNvPr id="28" name="TextBox 27">
            <a:extLst>
              <a:ext uri="{FF2B5EF4-FFF2-40B4-BE49-F238E27FC236}">
                <a16:creationId xmlns:a16="http://schemas.microsoft.com/office/drawing/2014/main" id="{42223073-1D3A-49B1-B3D9-4FC66F6D5500}"/>
              </a:ext>
            </a:extLst>
          </p:cNvPr>
          <p:cNvSpPr txBox="1"/>
          <p:nvPr/>
        </p:nvSpPr>
        <p:spPr>
          <a:xfrm>
            <a:off x="4278658" y="2481233"/>
            <a:ext cx="4845173" cy="523220"/>
          </a:xfrm>
          <a:prstGeom prst="rect">
            <a:avLst/>
          </a:prstGeom>
          <a:noFill/>
        </p:spPr>
        <p:txBody>
          <a:bodyPr wrap="none" rtlCol="0">
            <a:spAutoFit/>
          </a:bodyPr>
          <a:lstStyle/>
          <a:p>
            <a:r>
              <a:rPr lang="en-US" dirty="0"/>
              <a:t>Two equations in two unknowns</a:t>
            </a:r>
          </a:p>
        </p:txBody>
      </p:sp>
      <p:sp>
        <p:nvSpPr>
          <p:cNvPr id="29" name="TextBox 28">
            <a:extLst>
              <a:ext uri="{FF2B5EF4-FFF2-40B4-BE49-F238E27FC236}">
                <a16:creationId xmlns:a16="http://schemas.microsoft.com/office/drawing/2014/main" id="{5524C468-6C81-48F5-A40C-255CDF4A18E3}"/>
              </a:ext>
            </a:extLst>
          </p:cNvPr>
          <p:cNvSpPr txBox="1"/>
          <p:nvPr/>
        </p:nvSpPr>
        <p:spPr>
          <a:xfrm>
            <a:off x="8469447" y="3010216"/>
            <a:ext cx="2626040" cy="523220"/>
          </a:xfrm>
          <a:prstGeom prst="rect">
            <a:avLst/>
          </a:prstGeom>
          <a:noFill/>
        </p:spPr>
        <p:txBody>
          <a:bodyPr wrap="none" rtlCol="0">
            <a:spAutoFit/>
          </a:bodyPr>
          <a:lstStyle/>
          <a:p>
            <a:r>
              <a:rPr lang="en-US" dirty="0"/>
              <a:t>Flow contraction</a:t>
            </a:r>
          </a:p>
        </p:txBody>
      </p:sp>
      <p:sp>
        <p:nvSpPr>
          <p:cNvPr id="30" name="TextBox 29">
            <a:extLst>
              <a:ext uri="{FF2B5EF4-FFF2-40B4-BE49-F238E27FC236}">
                <a16:creationId xmlns:a16="http://schemas.microsoft.com/office/drawing/2014/main" id="{36255F0E-334F-4BEF-A3E6-B1AC40C19B15}"/>
              </a:ext>
            </a:extLst>
          </p:cNvPr>
          <p:cNvSpPr txBox="1"/>
          <p:nvPr/>
        </p:nvSpPr>
        <p:spPr>
          <a:xfrm>
            <a:off x="8480809" y="3848791"/>
            <a:ext cx="2467342" cy="523220"/>
          </a:xfrm>
          <a:prstGeom prst="rect">
            <a:avLst/>
          </a:prstGeom>
          <a:noFill/>
        </p:spPr>
        <p:txBody>
          <a:bodyPr wrap="none" rtlCol="0">
            <a:spAutoFit/>
          </a:bodyPr>
          <a:lstStyle/>
          <a:p>
            <a:r>
              <a:rPr lang="en-US" dirty="0"/>
              <a:t>Flow expansion</a:t>
            </a:r>
          </a:p>
        </p:txBody>
      </p:sp>
      <p:pic>
        <p:nvPicPr>
          <p:cNvPr id="39" name="Picture 38" descr="\documentclass{article}&#10;\usepackage{amsmath}&#10;\pagestyle{empty}&#10;\begin{document}&#10;&#10;&#10;$$ W_{jet_{max}} = W_{jet_{min}} +  \Pi_{jet_{exp}}L_{jet} $$&#10;&#10;\end{document}" title="IguanaTex Bitmap Display">
            <a:extLst>
              <a:ext uri="{FF2B5EF4-FFF2-40B4-BE49-F238E27FC236}">
                <a16:creationId xmlns:a16="http://schemas.microsoft.com/office/drawing/2014/main" id="{C7AB4580-B124-4794-BC20-9EAAA6B54276}"/>
              </a:ext>
            </a:extLst>
          </p:cNvPr>
          <p:cNvPicPr>
            <a:picLocks noChangeAspect="1"/>
          </p:cNvPicPr>
          <p:nvPr>
            <p:custDataLst>
              <p:tags r:id="rId3"/>
            </p:custDataLst>
          </p:nvPr>
        </p:nvPicPr>
        <p:blipFill>
          <a:blip r:embed="rId11"/>
          <a:stretch>
            <a:fillRect/>
          </a:stretch>
        </p:blipFill>
        <p:spPr>
          <a:xfrm>
            <a:off x="4539909" y="3986971"/>
            <a:ext cx="3573334" cy="259048"/>
          </a:xfrm>
          <a:prstGeom prst="rect">
            <a:avLst/>
          </a:prstGeom>
        </p:spPr>
      </p:pic>
      <p:pic>
        <p:nvPicPr>
          <p:cNvPr id="18" name="Picture 17" descr="\documentclass{article}&#10;\usepackage{amsmath}&#10;\pagestyle{empty}&#10;\begin{document}&#10;&#10;&#10;$$ W_{jet_{max}} = W_{jet_{max}} \Pi_{vc}^{baffle} +  \Pi_{jet_{exp}}L_{jet} $$&#10;&#10;\end{document}" title="IguanaTex Bitmap Display">
            <a:extLst>
              <a:ext uri="{FF2B5EF4-FFF2-40B4-BE49-F238E27FC236}">
                <a16:creationId xmlns:a16="http://schemas.microsoft.com/office/drawing/2014/main" id="{9AC5BC51-A9F9-49AA-A471-59F8F97A1E6B}"/>
              </a:ext>
            </a:extLst>
          </p:cNvPr>
          <p:cNvPicPr>
            <a:picLocks noChangeAspect="1"/>
          </p:cNvPicPr>
          <p:nvPr>
            <p:custDataLst>
              <p:tags r:id="rId4"/>
            </p:custDataLst>
          </p:nvPr>
        </p:nvPicPr>
        <p:blipFill>
          <a:blip r:embed="rId12"/>
          <a:stretch>
            <a:fillRect/>
          </a:stretch>
        </p:blipFill>
        <p:spPr>
          <a:xfrm>
            <a:off x="4539910" y="4711939"/>
            <a:ext cx="4390096" cy="316953"/>
          </a:xfrm>
          <a:prstGeom prst="rect">
            <a:avLst/>
          </a:prstGeom>
        </p:spPr>
      </p:pic>
      <p:pic>
        <p:nvPicPr>
          <p:cNvPr id="20" name="Picture 19" descr="\documentclass{article}&#10;\usepackage{amsmath}&#10;\pagestyle{empty}&#10;\begin{document}&#10;&#10;&#10;$$ W_{jet_{max}} =   \frac{\Pi_{jet_{exp}}L_{jet}}{1 - \Pi_{vc}^{baffle}} $$&#10;&#10;\end{document}" title="IguanaTex Bitmap Display">
            <a:extLst>
              <a:ext uri="{FF2B5EF4-FFF2-40B4-BE49-F238E27FC236}">
                <a16:creationId xmlns:a16="http://schemas.microsoft.com/office/drawing/2014/main" id="{63529970-C97F-49D4-8BAB-2EB249D70B82}"/>
              </a:ext>
            </a:extLst>
          </p:cNvPr>
          <p:cNvPicPr>
            <a:picLocks noChangeAspect="1"/>
          </p:cNvPicPr>
          <p:nvPr>
            <p:custDataLst>
              <p:tags r:id="rId5"/>
            </p:custDataLst>
          </p:nvPr>
        </p:nvPicPr>
        <p:blipFill>
          <a:blip r:embed="rId13"/>
          <a:stretch>
            <a:fillRect/>
          </a:stretch>
        </p:blipFill>
        <p:spPr>
          <a:xfrm>
            <a:off x="4604788" y="5266872"/>
            <a:ext cx="2473143" cy="606477"/>
          </a:xfrm>
          <a:prstGeom prst="rect">
            <a:avLst/>
          </a:prstGeom>
        </p:spPr>
      </p:pic>
      <p:cxnSp>
        <p:nvCxnSpPr>
          <p:cNvPr id="50" name="Straight Connector 49">
            <a:extLst>
              <a:ext uri="{FF2B5EF4-FFF2-40B4-BE49-F238E27FC236}">
                <a16:creationId xmlns:a16="http://schemas.microsoft.com/office/drawing/2014/main" id="{F1863392-1917-471D-AEA8-D16752D905DE}"/>
              </a:ext>
            </a:extLst>
          </p:cNvPr>
          <p:cNvCxnSpPr>
            <a:cxnSpLocks/>
          </p:cNvCxnSpPr>
          <p:nvPr/>
        </p:nvCxnSpPr>
        <p:spPr>
          <a:xfrm>
            <a:off x="318865" y="3942498"/>
            <a:ext cx="10239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CCF8AB9-7942-4DA9-831F-7EFBDC0C73A1}"/>
              </a:ext>
            </a:extLst>
          </p:cNvPr>
          <p:cNvCxnSpPr>
            <a:cxnSpLocks/>
          </p:cNvCxnSpPr>
          <p:nvPr/>
        </p:nvCxnSpPr>
        <p:spPr>
          <a:xfrm rot="16200000">
            <a:off x="764559" y="5743096"/>
            <a:ext cx="0" cy="8677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2980906-B6E1-472B-AB19-1756FE98F856}"/>
              </a:ext>
            </a:extLst>
          </p:cNvPr>
          <p:cNvSpPr txBox="1"/>
          <p:nvPr/>
        </p:nvSpPr>
        <p:spPr>
          <a:xfrm>
            <a:off x="304781" y="4743338"/>
            <a:ext cx="763500" cy="523220"/>
          </a:xfrm>
          <a:prstGeom prst="rect">
            <a:avLst/>
          </a:prstGeom>
          <a:noFill/>
        </p:spPr>
        <p:txBody>
          <a:bodyPr wrap="none" rtlCol="0">
            <a:spAutoFit/>
          </a:bodyPr>
          <a:lstStyle/>
          <a:p>
            <a:r>
              <a:rPr lang="en-US" dirty="0" err="1"/>
              <a:t>L</a:t>
            </a:r>
            <a:r>
              <a:rPr lang="en-US" baseline="-25000" dirty="0" err="1"/>
              <a:t>jet</a:t>
            </a:r>
            <a:endParaRPr lang="en-US" baseline="-25000" dirty="0"/>
          </a:p>
        </p:txBody>
      </p:sp>
      <p:sp>
        <p:nvSpPr>
          <p:cNvPr id="54" name="TextBox 53">
            <a:extLst>
              <a:ext uri="{FF2B5EF4-FFF2-40B4-BE49-F238E27FC236}">
                <a16:creationId xmlns:a16="http://schemas.microsoft.com/office/drawing/2014/main" id="{B0CD8A3E-8711-4CB5-84D6-0DF739317B46}"/>
              </a:ext>
            </a:extLst>
          </p:cNvPr>
          <p:cNvSpPr txBox="1"/>
          <p:nvPr/>
        </p:nvSpPr>
        <p:spPr>
          <a:xfrm>
            <a:off x="8142104" y="5240688"/>
            <a:ext cx="2133918" cy="523220"/>
          </a:xfrm>
          <a:prstGeom prst="rect">
            <a:avLst/>
          </a:prstGeom>
          <a:noFill/>
        </p:spPr>
        <p:txBody>
          <a:bodyPr wrap="none" rtlCol="0">
            <a:spAutoFit/>
          </a:bodyPr>
          <a:lstStyle/>
          <a:p>
            <a:r>
              <a:rPr lang="en-US" dirty="0"/>
              <a:t>Must be &lt;= S</a:t>
            </a:r>
          </a:p>
        </p:txBody>
      </p:sp>
      <p:sp>
        <p:nvSpPr>
          <p:cNvPr id="67" name="Freeform: Shape 66">
            <a:extLst>
              <a:ext uri="{FF2B5EF4-FFF2-40B4-BE49-F238E27FC236}">
                <a16:creationId xmlns:a16="http://schemas.microsoft.com/office/drawing/2014/main" id="{DEA45AC9-0430-444E-A930-114331BCAAD4}"/>
              </a:ext>
            </a:extLst>
          </p:cNvPr>
          <p:cNvSpPr/>
          <p:nvPr/>
        </p:nvSpPr>
        <p:spPr>
          <a:xfrm>
            <a:off x="578757" y="3562924"/>
            <a:ext cx="698795" cy="2614047"/>
          </a:xfrm>
          <a:custGeom>
            <a:avLst/>
            <a:gdLst>
              <a:gd name="connsiteX0" fmla="*/ 59408 w 758051"/>
              <a:gd name="connsiteY0" fmla="*/ 2391094 h 2391094"/>
              <a:gd name="connsiteX1" fmla="*/ 69682 w 758051"/>
              <a:gd name="connsiteY1" fmla="*/ 212972 h 2391094"/>
              <a:gd name="connsiteX2" fmla="*/ 758051 w 758051"/>
              <a:gd name="connsiteY2" fmla="*/ 202698 h 2391094"/>
              <a:gd name="connsiteX0" fmla="*/ 59408 w 758051"/>
              <a:gd name="connsiteY0" fmla="*/ 2459799 h 2459799"/>
              <a:gd name="connsiteX1" fmla="*/ 69682 w 758051"/>
              <a:gd name="connsiteY1" fmla="*/ 281677 h 2459799"/>
              <a:gd name="connsiteX2" fmla="*/ 758051 w 758051"/>
              <a:gd name="connsiteY2" fmla="*/ 271403 h 2459799"/>
              <a:gd name="connsiteX0" fmla="*/ 23973 w 722616"/>
              <a:gd name="connsiteY0" fmla="*/ 2490852 h 2490852"/>
              <a:gd name="connsiteX1" fmla="*/ 34247 w 722616"/>
              <a:gd name="connsiteY1" fmla="*/ 312730 h 2490852"/>
              <a:gd name="connsiteX2" fmla="*/ 722616 w 722616"/>
              <a:gd name="connsiteY2" fmla="*/ 302456 h 2490852"/>
              <a:gd name="connsiteX0" fmla="*/ 0 w 698643"/>
              <a:gd name="connsiteY0" fmla="*/ 2490852 h 2490852"/>
              <a:gd name="connsiteX1" fmla="*/ 10274 w 698643"/>
              <a:gd name="connsiteY1" fmla="*/ 312730 h 2490852"/>
              <a:gd name="connsiteX2" fmla="*/ 698643 w 698643"/>
              <a:gd name="connsiteY2" fmla="*/ 302456 h 2490852"/>
              <a:gd name="connsiteX0" fmla="*/ 0 w 698643"/>
              <a:gd name="connsiteY0" fmla="*/ 2556595 h 2556595"/>
              <a:gd name="connsiteX1" fmla="*/ 10274 w 698643"/>
              <a:gd name="connsiteY1" fmla="*/ 378473 h 2556595"/>
              <a:gd name="connsiteX2" fmla="*/ 698643 w 698643"/>
              <a:gd name="connsiteY2" fmla="*/ 368199 h 2556595"/>
              <a:gd name="connsiteX0" fmla="*/ 0 w 698795"/>
              <a:gd name="connsiteY0" fmla="*/ 2614047 h 2614047"/>
              <a:gd name="connsiteX1" fmla="*/ 10274 w 698795"/>
              <a:gd name="connsiteY1" fmla="*/ 435925 h 2614047"/>
              <a:gd name="connsiteX2" fmla="*/ 698643 w 698795"/>
              <a:gd name="connsiteY2" fmla="*/ 425651 h 2614047"/>
            </a:gdLst>
            <a:ahLst/>
            <a:cxnLst>
              <a:cxn ang="0">
                <a:pos x="connsiteX0" y="connsiteY0"/>
              </a:cxn>
              <a:cxn ang="0">
                <a:pos x="connsiteX1" y="connsiteY1"/>
              </a:cxn>
              <a:cxn ang="0">
                <a:pos x="connsiteX2" y="connsiteY2"/>
              </a:cxn>
            </a:cxnLst>
            <a:rect l="l" t="t" r="r" b="b"/>
            <a:pathLst>
              <a:path w="698795" h="2614047">
                <a:moveTo>
                  <a:pt x="0" y="2614047"/>
                </a:moveTo>
                <a:cubicBezTo>
                  <a:pt x="3425" y="1888006"/>
                  <a:pt x="6850" y="1047237"/>
                  <a:pt x="10274" y="435925"/>
                </a:cubicBezTo>
                <a:cubicBezTo>
                  <a:pt x="13698" y="-175387"/>
                  <a:pt x="710628" y="-111174"/>
                  <a:pt x="698643" y="425651"/>
                </a:cubicBezTo>
              </a:path>
            </a:pathLst>
          </a:custGeom>
          <a:noFill/>
          <a:ln w="38100">
            <a:solidFill>
              <a:schemeClr val="accent1"/>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FF8CF369-C573-434D-B78A-2B7ECEDDA811}"/>
              </a:ext>
            </a:extLst>
          </p:cNvPr>
          <p:cNvCxnSpPr>
            <a:cxnSpLocks/>
          </p:cNvCxnSpPr>
          <p:nvPr/>
        </p:nvCxnSpPr>
        <p:spPr>
          <a:xfrm flipH="1">
            <a:off x="1277553" y="3454151"/>
            <a:ext cx="3179268" cy="656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F6EA7FB-5759-47EB-B37A-40BF1578FBE2}"/>
              </a:ext>
            </a:extLst>
          </p:cNvPr>
          <p:cNvCxnSpPr>
            <a:cxnSpLocks/>
            <a:stCxn id="39" idx="1"/>
          </p:cNvCxnSpPr>
          <p:nvPr/>
        </p:nvCxnSpPr>
        <p:spPr>
          <a:xfrm flipH="1">
            <a:off x="1243849" y="4116495"/>
            <a:ext cx="3296060" cy="196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BC44E9E-7120-4719-864D-F49AF3B22C23}"/>
              </a:ext>
            </a:extLst>
          </p:cNvPr>
          <p:cNvSpPr txBox="1"/>
          <p:nvPr/>
        </p:nvSpPr>
        <p:spPr>
          <a:xfrm>
            <a:off x="4456821" y="6176971"/>
            <a:ext cx="5900911" cy="523220"/>
          </a:xfrm>
          <a:prstGeom prst="rect">
            <a:avLst/>
          </a:prstGeom>
          <a:noFill/>
        </p:spPr>
        <p:txBody>
          <a:bodyPr wrap="none" rtlCol="0">
            <a:spAutoFit/>
          </a:bodyPr>
          <a:lstStyle/>
          <a:p>
            <a:r>
              <a:rPr lang="en-US" dirty="0"/>
              <a:t>The jet doesn’t fully expand if H</a:t>
            </a:r>
            <a:r>
              <a:rPr lang="en-US" baseline="-25000" dirty="0"/>
              <a:t>e</a:t>
            </a:r>
            <a:r>
              <a:rPr lang="en-US" dirty="0"/>
              <a:t>/S &lt; 5</a:t>
            </a:r>
          </a:p>
        </p:txBody>
      </p:sp>
    </p:spTree>
    <p:extLst>
      <p:ext uri="{BB962C8B-B14F-4D97-AF65-F5344CB8AC3E}">
        <p14:creationId xmlns:p14="http://schemas.microsoft.com/office/powerpoint/2010/main" val="25845315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15CCB-9483-449C-B76E-9AE46988CD4F}"/>
              </a:ext>
            </a:extLst>
          </p:cNvPr>
          <p:cNvSpPr>
            <a:spLocks noGrp="1"/>
          </p:cNvSpPr>
          <p:nvPr>
            <p:ph type="title"/>
          </p:nvPr>
        </p:nvSpPr>
        <p:spPr/>
        <p:txBody>
          <a:bodyPr/>
          <a:lstStyle/>
          <a:p>
            <a:r>
              <a:rPr lang="en-US" dirty="0"/>
              <a:t>Minor loss for baffles in series*</a:t>
            </a:r>
          </a:p>
        </p:txBody>
      </p:sp>
      <p:pic>
        <p:nvPicPr>
          <p:cNvPr id="4" name="Picture 3">
            <a:extLst>
              <a:ext uri="{FF2B5EF4-FFF2-40B4-BE49-F238E27FC236}">
                <a16:creationId xmlns:a16="http://schemas.microsoft.com/office/drawing/2014/main" id="{3A2DB605-D429-4187-BD06-75AB2199B69F}"/>
              </a:ext>
            </a:extLst>
          </p:cNvPr>
          <p:cNvPicPr>
            <a:picLocks noChangeAspect="1"/>
          </p:cNvPicPr>
          <p:nvPr/>
        </p:nvPicPr>
        <p:blipFill>
          <a:blip r:embed="rId4"/>
          <a:stretch>
            <a:fillRect/>
          </a:stretch>
        </p:blipFill>
        <p:spPr>
          <a:xfrm>
            <a:off x="191317" y="1517070"/>
            <a:ext cx="7688961" cy="5541778"/>
          </a:xfrm>
          <a:prstGeom prst="rect">
            <a:avLst/>
          </a:prstGeom>
        </p:spPr>
      </p:pic>
      <p:pic>
        <p:nvPicPr>
          <p:cNvPr id="6" name="Picture 5" descr="\documentclass{article}&#10;\usepackage{amsmath}&#10;\pagestyle{empty}&#10;\begin{document}&#10;&#10;$$K_{baffle_{exp}} = \left(\frac{\left(1 - \Pi_{vc}^{baffle}\right) ^ 2}{ \Pi_{vc}^{baffle} \Pi_{PlaneJet_{exp}} \Pi_{H_{e}S}}\right) ^ 2$$&#10;&#10;\end{document}" title="IguanaTex Bitmap Display">
            <a:extLst>
              <a:ext uri="{FF2B5EF4-FFF2-40B4-BE49-F238E27FC236}">
                <a16:creationId xmlns:a16="http://schemas.microsoft.com/office/drawing/2014/main" id="{D268CB4F-93B6-4DD8-8FD3-3822F463B73C}"/>
              </a:ext>
            </a:extLst>
          </p:cNvPr>
          <p:cNvPicPr>
            <a:picLocks noChangeAspect="1"/>
          </p:cNvPicPr>
          <p:nvPr>
            <p:custDataLst>
              <p:tags r:id="rId1"/>
            </p:custDataLst>
          </p:nvPr>
        </p:nvPicPr>
        <p:blipFill>
          <a:blip r:embed="rId5"/>
          <a:stretch>
            <a:fillRect/>
          </a:stretch>
        </p:blipFill>
        <p:spPr>
          <a:xfrm>
            <a:off x="1882004" y="2198772"/>
            <a:ext cx="5690516" cy="989257"/>
          </a:xfrm>
          <a:prstGeom prst="rect">
            <a:avLst/>
          </a:prstGeom>
        </p:spPr>
      </p:pic>
      <p:pic>
        <p:nvPicPr>
          <p:cNvPr id="9" name="Picture 8" descr="\documentclass{article}&#10;\usepackage{amsmath}&#10;\pagestyle{empty}&#10;\begin{document}&#10;&#10;$$K = \left( \frac{1}{\Pi_{vc}^{baffle}} - 1 \right)^2 = 2.56$$&#10;&#10;\end{document}" title="IguanaTex Bitmap Display">
            <a:extLst>
              <a:ext uri="{FF2B5EF4-FFF2-40B4-BE49-F238E27FC236}">
                <a16:creationId xmlns:a16="http://schemas.microsoft.com/office/drawing/2014/main" id="{7EC8929B-969E-46B6-97C0-E2C8BBC1F0EB}"/>
              </a:ext>
            </a:extLst>
          </p:cNvPr>
          <p:cNvPicPr>
            <a:picLocks noChangeAspect="1"/>
          </p:cNvPicPr>
          <p:nvPr>
            <p:custDataLst>
              <p:tags r:id="rId2"/>
            </p:custDataLst>
          </p:nvPr>
        </p:nvPicPr>
        <p:blipFill>
          <a:blip r:embed="rId6"/>
          <a:stretch>
            <a:fillRect/>
          </a:stretch>
        </p:blipFill>
        <p:spPr>
          <a:xfrm>
            <a:off x="3220604" y="4924988"/>
            <a:ext cx="3741257" cy="804571"/>
          </a:xfrm>
          <a:prstGeom prst="rect">
            <a:avLst/>
          </a:prstGeom>
        </p:spPr>
      </p:pic>
      <p:sp>
        <p:nvSpPr>
          <p:cNvPr id="7" name="TextBox 6">
            <a:extLst>
              <a:ext uri="{FF2B5EF4-FFF2-40B4-BE49-F238E27FC236}">
                <a16:creationId xmlns:a16="http://schemas.microsoft.com/office/drawing/2014/main" id="{781A6602-EFDD-4D60-918C-F9F1C049DC82}"/>
              </a:ext>
            </a:extLst>
          </p:cNvPr>
          <p:cNvSpPr txBox="1"/>
          <p:nvPr/>
        </p:nvSpPr>
        <p:spPr>
          <a:xfrm>
            <a:off x="8214742" y="1727025"/>
            <a:ext cx="3713555" cy="3108543"/>
          </a:xfrm>
          <a:prstGeom prst="rect">
            <a:avLst/>
          </a:prstGeom>
          <a:noFill/>
        </p:spPr>
        <p:txBody>
          <a:bodyPr wrap="square" rtlCol="0">
            <a:spAutoFit/>
          </a:bodyPr>
          <a:lstStyle/>
          <a:p>
            <a:r>
              <a:rPr lang="en-US" dirty="0"/>
              <a:t>These analytical results are a hypothesis and require confirmation either with full scale hydraulic tests or with Computational Fluid Dynamics</a:t>
            </a:r>
          </a:p>
        </p:txBody>
      </p:sp>
    </p:spTree>
    <p:extLst>
      <p:ext uri="{BB962C8B-B14F-4D97-AF65-F5344CB8AC3E}">
        <p14:creationId xmlns:p14="http://schemas.microsoft.com/office/powerpoint/2010/main" val="35644734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10605087"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1157559" y="5664471"/>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6095943" y="5678355"/>
            <a:ext cx="2651217" cy="475017"/>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 name="connsiteX0" fmla="*/ 0 w 3313852"/>
              <a:gd name="connsiteY0" fmla="*/ 642700 h 1111071"/>
              <a:gd name="connsiteX1" fmla="*/ 2634979 w 3313852"/>
              <a:gd name="connsiteY1" fmla="*/ 1080655 h 1111071"/>
              <a:gd name="connsiteX2" fmla="*/ 3313852 w 3313852"/>
              <a:gd name="connsiteY2" fmla="*/ 0 h 1111071"/>
            </a:gdLst>
            <a:ahLst/>
            <a:cxnLst>
              <a:cxn ang="0">
                <a:pos x="connsiteX0" y="connsiteY0"/>
              </a:cxn>
              <a:cxn ang="0">
                <a:pos x="connsiteX1" y="connsiteY1"/>
              </a:cxn>
              <a:cxn ang="0">
                <a:pos x="connsiteX2" y="connsiteY2"/>
              </a:cxn>
            </a:cxnLst>
            <a:rect l="l" t="t" r="r" b="b"/>
            <a:pathLst>
              <a:path w="3313852" h="1111071">
                <a:moveTo>
                  <a:pt x="0" y="642700"/>
                </a:moveTo>
                <a:cubicBezTo>
                  <a:pt x="1421245" y="825118"/>
                  <a:pt x="1930706" y="1223819"/>
                  <a:pt x="2634979" y="1080655"/>
                </a:cubicBezTo>
                <a:cubicBezTo>
                  <a:pt x="3339252" y="937491"/>
                  <a:pt x="2730807" y="177800"/>
                  <a:pt x="3313852"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10929627" y="6141525"/>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L</a:t>
                </a:r>
                <a14:m>
                  <m:oMath xmlns:m="http://schemas.openxmlformats.org/officeDocument/2006/math">
                    <m:r>
                      <m:rPr>
                        <m:sty m:val="p"/>
                      </m:rPr>
                      <a:rPr lang="en-US" smtClean="0">
                        <a:latin typeface="Cambria Math" panose="02040503050406030204" pitchFamily="18" charset="0"/>
                      </a:rPr>
                      <m:t>ess</m:t>
                    </m:r>
                    <m:r>
                      <a:rPr lang="en-US" smtClean="0">
                        <a:latin typeface="Cambria Math" panose="02040503050406030204" pitchFamily="18" charset="0"/>
                      </a:rPr>
                      <m:t> </m:t>
                    </m:r>
                    <m:r>
                      <m:rPr>
                        <m:sty m:val="p"/>
                      </m:rPr>
                      <a:rPr lang="en-US" smtClean="0">
                        <a:latin typeface="Cambria Math" panose="02040503050406030204" pitchFamily="18" charset="0"/>
                      </a:rPr>
                      <m:t>efficient</m:t>
                    </m:r>
                    <m:r>
                      <a:rPr lang="en-US" smtClean="0">
                        <a:latin typeface="Cambria Math" panose="02040503050406030204" pitchFamily="18" charset="0"/>
                      </a:rPr>
                      <m:t> </m:t>
                    </m:r>
                    <m:r>
                      <m:rPr>
                        <m:sty m:val="p"/>
                      </m:rPr>
                      <a:rPr lang="en-US" smtClean="0">
                        <a:latin typeface="Cambria Math" panose="02040503050406030204" pitchFamily="18" charset="0"/>
                      </a:rPr>
                      <m:t>for</m:t>
                    </m:r>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&gt;6</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10213134" cy="4525963"/>
              </a:xfrm>
            </p:spPr>
            <p:txBody>
              <a:bodyPr/>
              <a:lstStyle/>
              <a:p>
                <a:r>
                  <a:rPr lang="en-US" dirty="0"/>
                  <a:t>Jets expand in width at the rate of approximately 1 unit in width per 10 units forward</a:t>
                </a:r>
              </a:p>
              <a:p>
                <a:r>
                  <a:rPr lang="en-US" dirty="0"/>
                  <a:t>Expansion length is 10(0.6S) = 6S</a:t>
                </a:r>
              </a:p>
              <a:p>
                <a:r>
                  <a:rPr lang="en-US" dirty="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 transition to lower efficiency (less uniform velocity gradients) is related to the distance required for the jet to fully 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10213134" cy="4525963"/>
              </a:xfrm>
              <a:blipFill>
                <a:blip r:embed="rId8"/>
                <a:stretch>
                  <a:fillRect l="-2746" t="-7682" r="-1970"/>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10969431" y="1569475"/>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pic>
        <p:nvPicPr>
          <p:cNvPr id="14" name="Picture 13" descr="\documentclass{article}&#10;\usepackage{amsmath}&#10;\pagestyle{empty}&#10;\begin{document}&#10;&#10;$$ W_{jet} = 0.116x $$&#10;&#10;&#10;\end{document}" title="IguanaTex Bitmap Display">
            <a:extLst>
              <a:ext uri="{FF2B5EF4-FFF2-40B4-BE49-F238E27FC236}">
                <a16:creationId xmlns:a16="http://schemas.microsoft.com/office/drawing/2014/main" id="{418F4CDF-C98F-4446-92A9-58BE6D69F40E}"/>
              </a:ext>
            </a:extLst>
          </p:cNvPr>
          <p:cNvPicPr>
            <a:picLocks noChangeAspect="1"/>
          </p:cNvPicPr>
          <p:nvPr>
            <p:custDataLst>
              <p:tags r:id="rId1"/>
            </p:custDataLst>
          </p:nvPr>
        </p:nvPicPr>
        <p:blipFill>
          <a:blip r:embed="rId13"/>
          <a:stretch>
            <a:fillRect/>
          </a:stretch>
        </p:blipFill>
        <p:spPr>
          <a:xfrm>
            <a:off x="7001837" y="2723496"/>
            <a:ext cx="3017370" cy="480169"/>
          </a:xfrm>
          <a:prstGeom prst="rect">
            <a:avLst/>
          </a:prstGeom>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7994790" cy="4525963"/>
          </a:xfrm>
        </p:spPr>
        <p:txBody>
          <a:bodyPr/>
          <a:lstStyle/>
          <a:p>
            <a:r>
              <a:rPr lang="en-US" dirty="0"/>
              <a:t>Efficiency will be a function of the variability of the energy dissipation rate </a:t>
            </a:r>
          </a:p>
          <a:p>
            <a:r>
              <a:rPr lang="en-US" dirty="0"/>
              <a:t>We expect a relation of the form such that efficiency is 1 when</a:t>
            </a:r>
            <a:br>
              <a:rPr lang="en-US" dirty="0"/>
            </a:br>
            <a:r>
              <a:rPr lang="en-US" dirty="0"/>
              <a:t>          =1 and efficiency is less than 1 for higher values of</a:t>
            </a:r>
          </a:p>
          <a:p>
            <a:r>
              <a:rPr lang="en-US" dirty="0"/>
              <a:t>We “solve” this unknown by </a:t>
            </a:r>
            <a:r>
              <a:rPr lang="en-US" b="1" dirty="0"/>
              <a:t>always designing efficient flocculators with 3&lt;H</a:t>
            </a:r>
            <a:r>
              <a:rPr lang="en-US" b="1" baseline="-25000" dirty="0"/>
              <a:t>e</a:t>
            </a:r>
            <a:r>
              <a:rPr lang="en-US" b="1" dirty="0"/>
              <a:t>/S&lt;6 (or perhaps &lt;8 assuming that efficiency doesn’t drop off rapidly)</a:t>
            </a:r>
          </a:p>
        </p:txBody>
      </p:sp>
      <p:sp>
        <p:nvSpPr>
          <p:cNvPr id="11" name="Line 12 1"/>
          <p:cNvSpPr>
            <a:spLocks noChangeShapeType="1"/>
          </p:cNvSpPr>
          <p:nvPr/>
        </p:nvSpPr>
        <p:spPr bwMode="auto">
          <a:xfrm>
            <a:off x="10047139" y="277415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9456327" y="250130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10925601" y="1641494"/>
            <a:ext cx="4681" cy="4205731"/>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10191029" y="360677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9811168" y="407079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11314696" y="415495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9455626" y="162784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10509479" y="425049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11172816" y="2842953"/>
            <a:ext cx="14289" cy="373903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10971226" y="3411547"/>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0971226" y="3411547"/>
                <a:ext cx="680186" cy="523220"/>
              </a:xfrm>
              <a:prstGeom prst="rect">
                <a:avLst/>
              </a:prstGeom>
              <a:blipFill>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10560655" y="345096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10373387" y="358629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7238746" y="1788162"/>
            <a:ext cx="1604131" cy="465518"/>
          </a:xfrm>
          <a:prstGeom prst="rect">
            <a:avLst/>
          </a:prstGeom>
        </p:spPr>
      </p:pic>
      <p:grpSp>
        <p:nvGrpSpPr>
          <p:cNvPr id="8" name="Group 7"/>
          <p:cNvGrpSpPr/>
          <p:nvPr/>
        </p:nvGrpSpPr>
        <p:grpSpPr>
          <a:xfrm>
            <a:off x="10738333" y="5847225"/>
            <a:ext cx="385042" cy="739253"/>
            <a:chOff x="7929168" y="5395305"/>
            <a:chExt cx="385042" cy="739253"/>
          </a:xfrm>
        </p:grpSpPr>
        <p:sp>
          <p:nvSpPr>
            <p:cNvPr id="20"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1" name="TextBox 20"/>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grpSp>
        <p:nvGrpSpPr>
          <p:cNvPr id="24" name="Group 23"/>
          <p:cNvGrpSpPr/>
          <p:nvPr/>
        </p:nvGrpSpPr>
        <p:grpSpPr>
          <a:xfrm>
            <a:off x="9995760" y="2842953"/>
            <a:ext cx="385042" cy="739253"/>
            <a:chOff x="7929168" y="5395305"/>
            <a:chExt cx="385042" cy="739253"/>
          </a:xfrm>
        </p:grpSpPr>
        <p:sp>
          <p:nvSpPr>
            <p:cNvPr id="25"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6" name="TextBox 25"/>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cxnSp>
        <p:nvCxnSpPr>
          <p:cNvPr id="10" name="Straight Connector 9"/>
          <p:cNvCxnSpPr/>
          <p:nvPr/>
        </p:nvCxnSpPr>
        <p:spPr>
          <a:xfrm flipH="1">
            <a:off x="9274701" y="2842953"/>
            <a:ext cx="246009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Obstacles and H</a:t>
            </a:r>
            <a:r>
              <a:rPr lang="en-US" baseline="-25000" dirty="0"/>
              <a:t>e</a:t>
            </a:r>
            <a:r>
              <a:rPr lang="en-US" dirty="0"/>
              <a:t>/S vs H/S</a:t>
            </a:r>
          </a:p>
        </p:txBody>
      </p:sp>
      <p:sp>
        <p:nvSpPr>
          <p:cNvPr id="3" name="Content Placeholder 2"/>
          <p:cNvSpPr>
            <a:spLocks noGrp="1"/>
          </p:cNvSpPr>
          <p:nvPr>
            <p:ph idx="1"/>
          </p:nvPr>
        </p:nvSpPr>
        <p:spPr>
          <a:xfrm>
            <a:off x="457201" y="1590152"/>
            <a:ext cx="8887766" cy="4525963"/>
          </a:xfrm>
        </p:spPr>
        <p:txBody>
          <a:bodyPr/>
          <a:lstStyle/>
          <a:p>
            <a:r>
              <a:rPr lang="en-US" b="1" dirty="0"/>
              <a:t>H</a:t>
            </a:r>
            <a:r>
              <a:rPr lang="en-US" b="1" baseline="-25000" dirty="0"/>
              <a:t>e</a:t>
            </a:r>
            <a:r>
              <a:rPr lang="en-US" b="1" dirty="0"/>
              <a:t> = H when there are no obstacles</a:t>
            </a:r>
            <a:endParaRPr lang="en-US" dirty="0"/>
          </a:p>
          <a:p>
            <a:r>
              <a:rPr lang="en-US" dirty="0"/>
              <a:t>H</a:t>
            </a:r>
            <a:r>
              <a:rPr lang="en-US" baseline="-25000" dirty="0"/>
              <a:t>e</a:t>
            </a:r>
            <a:r>
              <a:rPr lang="en-US" dirty="0"/>
              <a:t>/S is what defines flocculator efficiency</a:t>
            </a:r>
          </a:p>
        </p:txBody>
      </p:sp>
      <p:sp>
        <p:nvSpPr>
          <p:cNvPr id="26" name="TextBox 25">
            <a:extLst>
              <a:ext uri="{FF2B5EF4-FFF2-40B4-BE49-F238E27FC236}">
                <a16:creationId xmlns:a16="http://schemas.microsoft.com/office/drawing/2014/main" id="{EC29DF8C-1C8B-4862-B1D4-8CA70B055B06}"/>
              </a:ext>
            </a:extLst>
          </p:cNvPr>
          <p:cNvSpPr txBox="1"/>
          <p:nvPr/>
        </p:nvSpPr>
        <p:spPr>
          <a:xfrm>
            <a:off x="845209" y="3538106"/>
            <a:ext cx="1063112" cy="646331"/>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Water </a:t>
            </a:r>
          </a:p>
          <a:p>
            <a:r>
              <a:rPr lang="en-US" sz="1800" dirty="0">
                <a:latin typeface="Times New Roman" panose="02020603050405020304" pitchFamily="18" charset="0"/>
                <a:cs typeface="Times New Roman" panose="02020603050405020304" pitchFamily="18" charset="0"/>
              </a:rPr>
              <a:t>flow path</a:t>
            </a:r>
          </a:p>
        </p:txBody>
      </p:sp>
      <p:sp>
        <p:nvSpPr>
          <p:cNvPr id="38" name="Line 12 1 1 1">
            <a:extLst>
              <a:ext uri="{FF2B5EF4-FFF2-40B4-BE49-F238E27FC236}">
                <a16:creationId xmlns:a16="http://schemas.microsoft.com/office/drawing/2014/main" id="{B5825924-B2EA-41E5-ABB6-7183139CE16B}"/>
              </a:ext>
            </a:extLst>
          </p:cNvPr>
          <p:cNvSpPr>
            <a:spLocks noChangeShapeType="1"/>
          </p:cNvSpPr>
          <p:nvPr/>
        </p:nvSpPr>
        <p:spPr bwMode="auto">
          <a:xfrm>
            <a:off x="7958284" y="3763536"/>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39" name="Rectangle 38">
            <a:extLst>
              <a:ext uri="{FF2B5EF4-FFF2-40B4-BE49-F238E27FC236}">
                <a16:creationId xmlns:a16="http://schemas.microsoft.com/office/drawing/2014/main" id="{345BB062-0A5A-4872-A1B8-495C702CF795}"/>
              </a:ext>
            </a:extLst>
          </p:cNvPr>
          <p:cNvSpPr/>
          <p:nvPr/>
        </p:nvSpPr>
        <p:spPr bwMode="auto">
          <a:xfrm flipH="1">
            <a:off x="7510541" y="3556759"/>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40" name="Freeform 6 1 1">
            <a:extLst>
              <a:ext uri="{FF2B5EF4-FFF2-40B4-BE49-F238E27FC236}">
                <a16:creationId xmlns:a16="http://schemas.microsoft.com/office/drawing/2014/main" id="{5A0E35A0-222B-42DA-8326-118BACC5EC89}"/>
              </a:ext>
            </a:extLst>
          </p:cNvPr>
          <p:cNvSpPr>
            <a:spLocks/>
          </p:cNvSpPr>
          <p:nvPr/>
        </p:nvSpPr>
        <p:spPr bwMode="auto">
          <a:xfrm rot="5400000">
            <a:off x="7079456" y="3457648"/>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43" name="Arc 42">
            <a:extLst>
              <a:ext uri="{FF2B5EF4-FFF2-40B4-BE49-F238E27FC236}">
                <a16:creationId xmlns:a16="http://schemas.microsoft.com/office/drawing/2014/main" id="{94B75A62-B7B2-4204-B1DE-50024B9EFADB}"/>
              </a:ext>
            </a:extLst>
          </p:cNvPr>
          <p:cNvSpPr/>
          <p:nvPr/>
        </p:nvSpPr>
        <p:spPr>
          <a:xfrm>
            <a:off x="9207531" y="5241646"/>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44" name="Straight Connector 43">
            <a:extLst>
              <a:ext uri="{FF2B5EF4-FFF2-40B4-BE49-F238E27FC236}">
                <a16:creationId xmlns:a16="http://schemas.microsoft.com/office/drawing/2014/main" id="{FCE933F9-6936-48DE-A754-9050F0F957E0}"/>
              </a:ext>
            </a:extLst>
          </p:cNvPr>
          <p:cNvCxnSpPr/>
          <p:nvPr/>
        </p:nvCxnSpPr>
        <p:spPr bwMode="auto">
          <a:xfrm flipV="1">
            <a:off x="9222345" y="2905159"/>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45" name="Straight Connector 44">
            <a:extLst>
              <a:ext uri="{FF2B5EF4-FFF2-40B4-BE49-F238E27FC236}">
                <a16:creationId xmlns:a16="http://schemas.microsoft.com/office/drawing/2014/main" id="{F4B3B30D-5770-428B-A3CC-2BD1ECFAE6C3}"/>
              </a:ext>
            </a:extLst>
          </p:cNvPr>
          <p:cNvCxnSpPr>
            <a:cxnSpLocks/>
          </p:cNvCxnSpPr>
          <p:nvPr/>
        </p:nvCxnSpPr>
        <p:spPr bwMode="auto">
          <a:xfrm flipV="1">
            <a:off x="7530264" y="3923201"/>
            <a:ext cx="0" cy="2762006"/>
          </a:xfrm>
          <a:prstGeom prst="line">
            <a:avLst/>
          </a:prstGeom>
          <a:noFill/>
          <a:ln w="57150" cap="flat" cmpd="sng" algn="ctr">
            <a:solidFill>
              <a:schemeClr val="tx1"/>
            </a:solidFill>
            <a:prstDash val="solid"/>
            <a:round/>
            <a:headEnd type="none" w="lg" len="med"/>
            <a:tailEnd type="none" w="lg" len="med"/>
          </a:ln>
          <a:effectLst/>
        </p:spPr>
      </p:cxnSp>
      <p:cxnSp>
        <p:nvCxnSpPr>
          <p:cNvPr id="46" name="Straight Connector 45">
            <a:extLst>
              <a:ext uri="{FF2B5EF4-FFF2-40B4-BE49-F238E27FC236}">
                <a16:creationId xmlns:a16="http://schemas.microsoft.com/office/drawing/2014/main" id="{3948AA37-FA66-4DE7-8869-23A22C67CB66}"/>
              </a:ext>
            </a:extLst>
          </p:cNvPr>
          <p:cNvCxnSpPr>
            <a:cxnSpLocks/>
          </p:cNvCxnSpPr>
          <p:nvPr/>
        </p:nvCxnSpPr>
        <p:spPr bwMode="auto">
          <a:xfrm flipH="1">
            <a:off x="7510541" y="6685206"/>
            <a:ext cx="1711804" cy="0"/>
          </a:xfrm>
          <a:prstGeom prst="line">
            <a:avLst/>
          </a:prstGeom>
          <a:noFill/>
          <a:ln w="57150" cap="flat" cmpd="sng" algn="ctr">
            <a:solidFill>
              <a:schemeClr val="tx1"/>
            </a:solidFill>
            <a:prstDash val="solid"/>
            <a:round/>
            <a:headEnd type="none" w="lg" len="med"/>
            <a:tailEnd type="none" w="lg" len="med"/>
          </a:ln>
          <a:effectLst/>
        </p:spPr>
      </p:cxnSp>
      <p:sp>
        <p:nvSpPr>
          <p:cNvPr id="47" name="Arc 46">
            <a:extLst>
              <a:ext uri="{FF2B5EF4-FFF2-40B4-BE49-F238E27FC236}">
                <a16:creationId xmlns:a16="http://schemas.microsoft.com/office/drawing/2014/main" id="{9EAECDB1-ABF9-4C0C-B2E5-A124308B3A40}"/>
              </a:ext>
            </a:extLst>
          </p:cNvPr>
          <p:cNvSpPr/>
          <p:nvPr/>
        </p:nvSpPr>
        <p:spPr>
          <a:xfrm>
            <a:off x="8043879" y="5524871"/>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Arc 47">
            <a:extLst>
              <a:ext uri="{FF2B5EF4-FFF2-40B4-BE49-F238E27FC236}">
                <a16:creationId xmlns:a16="http://schemas.microsoft.com/office/drawing/2014/main" id="{C2960BBB-6CFE-483A-B7A6-F9BB19B43365}"/>
              </a:ext>
            </a:extLst>
          </p:cNvPr>
          <p:cNvSpPr/>
          <p:nvPr/>
        </p:nvSpPr>
        <p:spPr>
          <a:xfrm flipV="1">
            <a:off x="8614918" y="4079449"/>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Arc 48">
            <a:extLst>
              <a:ext uri="{FF2B5EF4-FFF2-40B4-BE49-F238E27FC236}">
                <a16:creationId xmlns:a16="http://schemas.microsoft.com/office/drawing/2014/main" id="{20C2B12F-9A8C-4E8A-9441-8B4AE75885F5}"/>
              </a:ext>
            </a:extLst>
          </p:cNvPr>
          <p:cNvSpPr/>
          <p:nvPr/>
        </p:nvSpPr>
        <p:spPr>
          <a:xfrm flipV="1">
            <a:off x="7322113" y="3923200"/>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Arc 50">
            <a:extLst>
              <a:ext uri="{FF2B5EF4-FFF2-40B4-BE49-F238E27FC236}">
                <a16:creationId xmlns:a16="http://schemas.microsoft.com/office/drawing/2014/main" id="{8DBF0C17-03FC-4486-BA13-81C706AFC479}"/>
              </a:ext>
            </a:extLst>
          </p:cNvPr>
          <p:cNvSpPr/>
          <p:nvPr/>
        </p:nvSpPr>
        <p:spPr>
          <a:xfrm rot="10800000">
            <a:off x="7709001" y="4687488"/>
            <a:ext cx="679936" cy="676377"/>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2" name="Arc 51">
            <a:extLst>
              <a:ext uri="{FF2B5EF4-FFF2-40B4-BE49-F238E27FC236}">
                <a16:creationId xmlns:a16="http://schemas.microsoft.com/office/drawing/2014/main" id="{DFCB261D-4BC5-40A0-8778-45BEE5F75F3C}"/>
              </a:ext>
            </a:extLst>
          </p:cNvPr>
          <p:cNvSpPr/>
          <p:nvPr/>
        </p:nvSpPr>
        <p:spPr>
          <a:xfrm rot="10800000">
            <a:off x="8285611" y="4687488"/>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3" name="Arc 52">
            <a:extLst>
              <a:ext uri="{FF2B5EF4-FFF2-40B4-BE49-F238E27FC236}">
                <a16:creationId xmlns:a16="http://schemas.microsoft.com/office/drawing/2014/main" id="{D734E467-EB6D-4FC0-92F8-539BE2D9655D}"/>
              </a:ext>
            </a:extLst>
          </p:cNvPr>
          <p:cNvSpPr/>
          <p:nvPr/>
        </p:nvSpPr>
        <p:spPr>
          <a:xfrm rot="10800000">
            <a:off x="8873407" y="4688315"/>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4" name="Freeform: Shape 53">
            <a:extLst>
              <a:ext uri="{FF2B5EF4-FFF2-40B4-BE49-F238E27FC236}">
                <a16:creationId xmlns:a16="http://schemas.microsoft.com/office/drawing/2014/main" id="{78405484-0F2E-4F9D-BA44-CD22CF9091E5}"/>
              </a:ext>
            </a:extLst>
          </p:cNvPr>
          <p:cNvSpPr/>
          <p:nvPr/>
        </p:nvSpPr>
        <p:spPr bwMode="auto">
          <a:xfrm>
            <a:off x="7653034" y="4315688"/>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cxnSp>
        <p:nvCxnSpPr>
          <p:cNvPr id="55" name="Straight Connector 54">
            <a:extLst>
              <a:ext uri="{FF2B5EF4-FFF2-40B4-BE49-F238E27FC236}">
                <a16:creationId xmlns:a16="http://schemas.microsoft.com/office/drawing/2014/main" id="{22E974AE-E9D5-4105-96DF-7A662E3AC6D5}"/>
              </a:ext>
            </a:extLst>
          </p:cNvPr>
          <p:cNvCxnSpPr/>
          <p:nvPr/>
        </p:nvCxnSpPr>
        <p:spPr bwMode="auto">
          <a:xfrm flipV="1">
            <a:off x="8063323" y="2905159"/>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56" name="Straight Connector 55">
            <a:extLst>
              <a:ext uri="{FF2B5EF4-FFF2-40B4-BE49-F238E27FC236}">
                <a16:creationId xmlns:a16="http://schemas.microsoft.com/office/drawing/2014/main" id="{8A5B7C51-93DA-4048-834A-A52C1227D0FA}"/>
              </a:ext>
            </a:extLst>
          </p:cNvPr>
          <p:cNvCxnSpPr/>
          <p:nvPr/>
        </p:nvCxnSpPr>
        <p:spPr bwMode="auto">
          <a:xfrm flipH="1" flipV="1">
            <a:off x="8627037" y="4394530"/>
            <a:ext cx="0" cy="2306456"/>
          </a:xfrm>
          <a:prstGeom prst="line">
            <a:avLst/>
          </a:prstGeom>
          <a:noFill/>
          <a:ln w="57150" cap="flat" cmpd="sng" algn="ctr">
            <a:solidFill>
              <a:schemeClr val="tx1"/>
            </a:solidFill>
            <a:prstDash val="solid"/>
            <a:round/>
            <a:headEnd type="none" w="lg" len="med"/>
            <a:tailEnd type="none" w="lg" len="med"/>
          </a:ln>
          <a:effectLst/>
        </p:spPr>
      </p:cxnSp>
      <p:sp>
        <p:nvSpPr>
          <p:cNvPr id="57" name="Freeform 6 1 1">
            <a:extLst>
              <a:ext uri="{FF2B5EF4-FFF2-40B4-BE49-F238E27FC236}">
                <a16:creationId xmlns:a16="http://schemas.microsoft.com/office/drawing/2014/main" id="{5B5F9271-6A8A-442D-B587-21D51A34EA2F}"/>
              </a:ext>
            </a:extLst>
          </p:cNvPr>
          <p:cNvSpPr>
            <a:spLocks/>
          </p:cNvSpPr>
          <p:nvPr/>
        </p:nvSpPr>
        <p:spPr bwMode="auto">
          <a:xfrm rot="5400000">
            <a:off x="7079456" y="3457649"/>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36" name="Freeform: Shape 35">
            <a:extLst>
              <a:ext uri="{FF2B5EF4-FFF2-40B4-BE49-F238E27FC236}">
                <a16:creationId xmlns:a16="http://schemas.microsoft.com/office/drawing/2014/main" id="{7DF30CAF-7AC1-40D7-9D7E-72A5318C03ED}"/>
              </a:ext>
            </a:extLst>
          </p:cNvPr>
          <p:cNvSpPr/>
          <p:nvPr/>
        </p:nvSpPr>
        <p:spPr bwMode="auto">
          <a:xfrm>
            <a:off x="8818801" y="4315688"/>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37" name="Freeform: Shape 36">
            <a:extLst>
              <a:ext uri="{FF2B5EF4-FFF2-40B4-BE49-F238E27FC236}">
                <a16:creationId xmlns:a16="http://schemas.microsoft.com/office/drawing/2014/main" id="{6E6FD483-D47B-4412-AC30-F6A97E89714A}"/>
              </a:ext>
            </a:extLst>
          </p:cNvPr>
          <p:cNvSpPr/>
          <p:nvPr/>
        </p:nvSpPr>
        <p:spPr bwMode="auto">
          <a:xfrm flipV="1">
            <a:off x="8225908" y="4353892"/>
            <a:ext cx="389605" cy="1350631"/>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14" name="Line 12 1 1 2">
            <a:extLst>
              <a:ext uri="{FF2B5EF4-FFF2-40B4-BE49-F238E27FC236}">
                <a16:creationId xmlns:a16="http://schemas.microsoft.com/office/drawing/2014/main" id="{FD9F4C9F-1ADF-406E-A6A6-0325BF39A82D}"/>
              </a:ext>
            </a:extLst>
          </p:cNvPr>
          <p:cNvSpPr>
            <a:spLocks noChangeShapeType="1"/>
          </p:cNvSpPr>
          <p:nvPr/>
        </p:nvSpPr>
        <p:spPr bwMode="auto">
          <a:xfrm>
            <a:off x="2976134" y="3799195"/>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15" name="Rectangle 14">
            <a:extLst>
              <a:ext uri="{FF2B5EF4-FFF2-40B4-BE49-F238E27FC236}">
                <a16:creationId xmlns:a16="http://schemas.microsoft.com/office/drawing/2014/main" id="{2850DDE8-972F-480E-A39C-BAE7F518F44D}"/>
              </a:ext>
            </a:extLst>
          </p:cNvPr>
          <p:cNvSpPr/>
          <p:nvPr/>
        </p:nvSpPr>
        <p:spPr bwMode="auto">
          <a:xfrm flipH="1">
            <a:off x="2528391"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16" name="Freeform 6 1 2">
            <a:extLst>
              <a:ext uri="{FF2B5EF4-FFF2-40B4-BE49-F238E27FC236}">
                <a16:creationId xmlns:a16="http://schemas.microsoft.com/office/drawing/2014/main" id="{DBAFF03B-6FA9-4F1F-80FB-F4C26D5F84FF}"/>
              </a:ext>
            </a:extLst>
          </p:cNvPr>
          <p:cNvSpPr>
            <a:spLocks/>
          </p:cNvSpPr>
          <p:nvPr/>
        </p:nvSpPr>
        <p:spPr bwMode="auto">
          <a:xfrm rot="5400000">
            <a:off x="2097306"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7" name="Rectangle 16">
            <a:extLst>
              <a:ext uri="{FF2B5EF4-FFF2-40B4-BE49-F238E27FC236}">
                <a16:creationId xmlns:a16="http://schemas.microsoft.com/office/drawing/2014/main" id="{85150E3E-16AD-45DE-86B5-739EC1578FA9}"/>
              </a:ext>
            </a:extLst>
          </p:cNvPr>
          <p:cNvSpPr/>
          <p:nvPr/>
        </p:nvSpPr>
        <p:spPr bwMode="auto">
          <a:xfrm>
            <a:off x="1941673" y="3600943"/>
            <a:ext cx="88126" cy="36933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sz="1800" dirty="0"/>
          </a:p>
        </p:txBody>
      </p:sp>
      <p:cxnSp>
        <p:nvCxnSpPr>
          <p:cNvPr id="20" name="Straight Connector 19">
            <a:extLst>
              <a:ext uri="{FF2B5EF4-FFF2-40B4-BE49-F238E27FC236}">
                <a16:creationId xmlns:a16="http://schemas.microsoft.com/office/drawing/2014/main" id="{BA73D653-4562-4785-98B1-CBD417A71166}"/>
              </a:ext>
            </a:extLst>
          </p:cNvPr>
          <p:cNvCxnSpPr/>
          <p:nvPr/>
        </p:nvCxnSpPr>
        <p:spPr bwMode="auto">
          <a:xfrm flipV="1">
            <a:off x="424019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1" name="Straight Connector 20">
            <a:extLst>
              <a:ext uri="{FF2B5EF4-FFF2-40B4-BE49-F238E27FC236}">
                <a16:creationId xmlns:a16="http://schemas.microsoft.com/office/drawing/2014/main" id="{DA8CB48E-2AED-4ADF-BCBC-FC1775ABB847}"/>
              </a:ext>
            </a:extLst>
          </p:cNvPr>
          <p:cNvCxnSpPr>
            <a:cxnSpLocks/>
          </p:cNvCxnSpPr>
          <p:nvPr/>
        </p:nvCxnSpPr>
        <p:spPr bwMode="auto">
          <a:xfrm flipV="1">
            <a:off x="2548114" y="3958859"/>
            <a:ext cx="0" cy="2762005"/>
          </a:xfrm>
          <a:prstGeom prst="line">
            <a:avLst/>
          </a:prstGeom>
          <a:noFill/>
          <a:ln w="57150" cap="flat" cmpd="sng" algn="ctr">
            <a:solidFill>
              <a:schemeClr val="tx1"/>
            </a:solidFill>
            <a:prstDash val="solid"/>
            <a:round/>
            <a:headEnd type="none" w="lg" len="med"/>
            <a:tailEnd type="none" w="lg" len="med"/>
          </a:ln>
          <a:effectLst/>
        </p:spPr>
      </p:cxnSp>
      <p:cxnSp>
        <p:nvCxnSpPr>
          <p:cNvPr id="22" name="Straight Connector 21">
            <a:extLst>
              <a:ext uri="{FF2B5EF4-FFF2-40B4-BE49-F238E27FC236}">
                <a16:creationId xmlns:a16="http://schemas.microsoft.com/office/drawing/2014/main" id="{C633B131-24FF-4FED-8568-8CD190D5E5B1}"/>
              </a:ext>
            </a:extLst>
          </p:cNvPr>
          <p:cNvCxnSpPr>
            <a:cxnSpLocks/>
          </p:cNvCxnSpPr>
          <p:nvPr/>
        </p:nvCxnSpPr>
        <p:spPr bwMode="auto">
          <a:xfrm flipH="1">
            <a:off x="2528391"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23" name="Arc 22">
            <a:extLst>
              <a:ext uri="{FF2B5EF4-FFF2-40B4-BE49-F238E27FC236}">
                <a16:creationId xmlns:a16="http://schemas.microsoft.com/office/drawing/2014/main" id="{048ED127-C4B0-4CF8-ABA5-F4BECBF91996}"/>
              </a:ext>
            </a:extLst>
          </p:cNvPr>
          <p:cNvSpPr/>
          <p:nvPr/>
        </p:nvSpPr>
        <p:spPr>
          <a:xfrm>
            <a:off x="3061729"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4" name="Arc 23">
            <a:extLst>
              <a:ext uri="{FF2B5EF4-FFF2-40B4-BE49-F238E27FC236}">
                <a16:creationId xmlns:a16="http://schemas.microsoft.com/office/drawing/2014/main" id="{AC4B8D19-E4D7-42A1-B8DD-863296F16C05}"/>
              </a:ext>
            </a:extLst>
          </p:cNvPr>
          <p:cNvSpPr/>
          <p:nvPr/>
        </p:nvSpPr>
        <p:spPr>
          <a:xfrm flipV="1">
            <a:off x="3632768"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5" name="Arc 24">
            <a:extLst>
              <a:ext uri="{FF2B5EF4-FFF2-40B4-BE49-F238E27FC236}">
                <a16:creationId xmlns:a16="http://schemas.microsoft.com/office/drawing/2014/main" id="{7278C82B-0E86-40A5-BA0A-86703488BAD8}"/>
              </a:ext>
            </a:extLst>
          </p:cNvPr>
          <p:cNvSpPr/>
          <p:nvPr/>
        </p:nvSpPr>
        <p:spPr>
          <a:xfrm flipV="1">
            <a:off x="2339963"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27" name="Straight Connector 26">
            <a:extLst>
              <a:ext uri="{FF2B5EF4-FFF2-40B4-BE49-F238E27FC236}">
                <a16:creationId xmlns:a16="http://schemas.microsoft.com/office/drawing/2014/main" id="{1ED064FC-AE8F-4DDC-B65A-E9D32A212F1E}"/>
              </a:ext>
            </a:extLst>
          </p:cNvPr>
          <p:cNvCxnSpPr/>
          <p:nvPr/>
        </p:nvCxnSpPr>
        <p:spPr bwMode="auto">
          <a:xfrm flipV="1">
            <a:off x="3081173"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8" name="Straight Connector 27">
            <a:extLst>
              <a:ext uri="{FF2B5EF4-FFF2-40B4-BE49-F238E27FC236}">
                <a16:creationId xmlns:a16="http://schemas.microsoft.com/office/drawing/2014/main" id="{BF95F122-5A58-482C-9DB8-2B94324A6131}"/>
              </a:ext>
            </a:extLst>
          </p:cNvPr>
          <p:cNvCxnSpPr/>
          <p:nvPr/>
        </p:nvCxnSpPr>
        <p:spPr bwMode="auto">
          <a:xfrm flipH="1" flipV="1">
            <a:off x="3644887" y="4430189"/>
            <a:ext cx="0" cy="2306455"/>
          </a:xfrm>
          <a:prstGeom prst="line">
            <a:avLst/>
          </a:prstGeom>
          <a:noFill/>
          <a:ln w="57150" cap="flat" cmpd="sng" algn="ctr">
            <a:solidFill>
              <a:schemeClr val="tx1"/>
            </a:solidFill>
            <a:prstDash val="solid"/>
            <a:round/>
            <a:headEnd type="none" w="lg" len="med"/>
            <a:tailEnd type="none" w="lg" len="med"/>
          </a:ln>
          <a:effectLst/>
        </p:spPr>
      </p:cxnSp>
      <p:cxnSp>
        <p:nvCxnSpPr>
          <p:cNvPr id="29" name="Straight Arrow Connector 28">
            <a:extLst>
              <a:ext uri="{FF2B5EF4-FFF2-40B4-BE49-F238E27FC236}">
                <a16:creationId xmlns:a16="http://schemas.microsoft.com/office/drawing/2014/main" id="{1490259B-D0F9-4583-9D23-F0C91263E261}"/>
              </a:ext>
            </a:extLst>
          </p:cNvPr>
          <p:cNvCxnSpPr/>
          <p:nvPr/>
        </p:nvCxnSpPr>
        <p:spPr>
          <a:xfrm>
            <a:off x="4389607" y="3598141"/>
            <a:ext cx="0" cy="312272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CC56E27-C487-46A9-B9D8-E0E03F171F0D}"/>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470747" y="4902706"/>
            <a:ext cx="903158" cy="218277"/>
          </a:xfrm>
          <a:prstGeom prst="rect">
            <a:avLst/>
          </a:prstGeom>
        </p:spPr>
      </p:pic>
      <p:pic>
        <p:nvPicPr>
          <p:cNvPr id="31" name="Picture 30">
            <a:extLst>
              <a:ext uri="{FF2B5EF4-FFF2-40B4-BE49-F238E27FC236}">
                <a16:creationId xmlns:a16="http://schemas.microsoft.com/office/drawing/2014/main" id="{5D32A032-8E2E-4EBF-B331-EA6C7ACAF0E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391337" y="4038149"/>
            <a:ext cx="942700" cy="534620"/>
          </a:xfrm>
          <a:prstGeom prst="rect">
            <a:avLst/>
          </a:prstGeom>
        </p:spPr>
      </p:pic>
      <p:cxnSp>
        <p:nvCxnSpPr>
          <p:cNvPr id="32" name="Straight Arrow Connector 31">
            <a:extLst>
              <a:ext uri="{FF2B5EF4-FFF2-40B4-BE49-F238E27FC236}">
                <a16:creationId xmlns:a16="http://schemas.microsoft.com/office/drawing/2014/main" id="{78E5E1D8-C4DD-46DE-A6EF-D0A2A64F9347}"/>
              </a:ext>
            </a:extLst>
          </p:cNvPr>
          <p:cNvCxnSpPr>
            <a:cxnSpLocks/>
          </p:cNvCxnSpPr>
          <p:nvPr/>
        </p:nvCxnSpPr>
        <p:spPr>
          <a:xfrm>
            <a:off x="9350320" y="3566719"/>
            <a:ext cx="0" cy="147748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008290-FCC0-44F7-A901-9A7FC1A18B03}"/>
              </a:ext>
            </a:extLst>
          </p:cNvPr>
          <p:cNvSpPr txBox="1"/>
          <p:nvPr/>
        </p:nvSpPr>
        <p:spPr>
          <a:xfrm>
            <a:off x="2940796" y="2920979"/>
            <a:ext cx="1370888" cy="369332"/>
          </a:xfrm>
          <a:prstGeom prst="rect">
            <a:avLst/>
          </a:prstGeom>
          <a:solidFill>
            <a:schemeClr val="bg1"/>
          </a:solidFill>
        </p:spPr>
        <p:txBody>
          <a:bodyPr wrap="none" rtlCol="0">
            <a:spAutoFit/>
          </a:bodyPr>
          <a:lstStyle/>
          <a:p>
            <a:r>
              <a:rPr lang="en-US" sz="1800" dirty="0">
                <a:latin typeface="Times New Roman" panose="02020603050405020304" pitchFamily="18" charset="0"/>
                <a:cs typeface="Times New Roman" panose="02020603050405020304" pitchFamily="18" charset="0"/>
              </a:rPr>
              <a:t>No obstacles</a:t>
            </a:r>
          </a:p>
        </p:txBody>
      </p:sp>
      <p:sp>
        <p:nvSpPr>
          <p:cNvPr id="34" name="TextBox 33">
            <a:extLst>
              <a:ext uri="{FF2B5EF4-FFF2-40B4-BE49-F238E27FC236}">
                <a16:creationId xmlns:a16="http://schemas.microsoft.com/office/drawing/2014/main" id="{6018D0AB-B709-4B84-A2EE-1592B64FD9C5}"/>
              </a:ext>
            </a:extLst>
          </p:cNvPr>
          <p:cNvSpPr txBox="1"/>
          <p:nvPr/>
        </p:nvSpPr>
        <p:spPr>
          <a:xfrm>
            <a:off x="8021918" y="2718388"/>
            <a:ext cx="1328402" cy="646331"/>
          </a:xfrm>
          <a:prstGeom prst="rect">
            <a:avLst/>
          </a:prstGeom>
          <a:solidFill>
            <a:schemeClr val="bg1"/>
          </a:solid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1 obstacle </a:t>
            </a:r>
          </a:p>
          <a:p>
            <a:pPr algn="ctr"/>
            <a:r>
              <a:rPr lang="en-US" sz="1800" dirty="0">
                <a:latin typeface="Times New Roman" panose="02020603050405020304" pitchFamily="18" charset="0"/>
                <a:cs typeface="Times New Roman" panose="02020603050405020304" pitchFamily="18" charset="0"/>
              </a:rPr>
              <a:t>per baffle</a:t>
            </a:r>
          </a:p>
        </p:txBody>
      </p:sp>
      <p:sp>
        <p:nvSpPr>
          <p:cNvPr id="58" name="Freeform 6 1 2">
            <a:extLst>
              <a:ext uri="{FF2B5EF4-FFF2-40B4-BE49-F238E27FC236}">
                <a16:creationId xmlns:a16="http://schemas.microsoft.com/office/drawing/2014/main" id="{3B34E366-408B-429B-BB88-55CE2F67CB2F}"/>
              </a:ext>
            </a:extLst>
          </p:cNvPr>
          <p:cNvSpPr>
            <a:spLocks/>
          </p:cNvSpPr>
          <p:nvPr/>
        </p:nvSpPr>
        <p:spPr bwMode="auto">
          <a:xfrm rot="5400000">
            <a:off x="2097306"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1" name="TextBox 10">
            <a:extLst>
              <a:ext uri="{FF2B5EF4-FFF2-40B4-BE49-F238E27FC236}">
                <a16:creationId xmlns:a16="http://schemas.microsoft.com/office/drawing/2014/main" id="{1DC649C6-7687-4BAA-A770-50DD6FAAB709}"/>
              </a:ext>
            </a:extLst>
          </p:cNvPr>
          <p:cNvSpPr txBox="1"/>
          <p:nvPr/>
        </p:nvSpPr>
        <p:spPr>
          <a:xfrm>
            <a:off x="9443284" y="5198787"/>
            <a:ext cx="1074535" cy="369332"/>
          </a:xfrm>
          <a:prstGeom prst="rect">
            <a:avLst/>
          </a:prstGeom>
          <a:noFill/>
        </p:spPr>
        <p:txBody>
          <a:bodyPr wrap="square" rtlCol="0">
            <a:spAutoFit/>
          </a:bodyPr>
          <a:lstStyle/>
          <a:p>
            <a:pPr algn="ctr"/>
            <a:r>
              <a:rPr lang="en-US" sz="1800" dirty="0">
                <a:solidFill>
                  <a:srgbClr val="C00000"/>
                </a:solidFill>
                <a:latin typeface="Times New Roman" panose="02020603050405020304" pitchFamily="18" charset="0"/>
                <a:cs typeface="Times New Roman" panose="02020603050405020304" pitchFamily="18" charset="0"/>
              </a:rPr>
              <a:t>Obstacles</a:t>
            </a:r>
          </a:p>
        </p:txBody>
      </p:sp>
      <p:cxnSp>
        <p:nvCxnSpPr>
          <p:cNvPr id="12" name="Straight Arrow Connector 11">
            <a:extLst>
              <a:ext uri="{FF2B5EF4-FFF2-40B4-BE49-F238E27FC236}">
                <a16:creationId xmlns:a16="http://schemas.microsoft.com/office/drawing/2014/main" id="{86EC0CFE-8DD1-4D6E-A586-27A80AA62AF0}"/>
              </a:ext>
            </a:extLst>
          </p:cNvPr>
          <p:cNvCxnSpPr>
            <a:cxnSpLocks/>
            <a:stCxn id="11" idx="1"/>
          </p:cNvCxnSpPr>
          <p:nvPr/>
        </p:nvCxnSpPr>
        <p:spPr>
          <a:xfrm flipH="1" flipV="1">
            <a:off x="9237158" y="5356153"/>
            <a:ext cx="206126" cy="273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0FBD9E-A1FD-438F-BD6B-E202FEE0AE2B}"/>
              </a:ext>
            </a:extLst>
          </p:cNvPr>
          <p:cNvCxnSpPr>
            <a:cxnSpLocks/>
          </p:cNvCxnSpPr>
          <p:nvPr/>
        </p:nvCxnSpPr>
        <p:spPr>
          <a:xfrm>
            <a:off x="1709232"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CB923E7-64C1-4AD6-BE3F-7BC8237E0FC2}"/>
              </a:ext>
            </a:extLst>
          </p:cNvPr>
          <p:cNvCxnSpPr>
            <a:cxnSpLocks/>
          </p:cNvCxnSpPr>
          <p:nvPr/>
        </p:nvCxnSpPr>
        <p:spPr>
          <a:xfrm>
            <a:off x="6700077" y="3763536"/>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7097E563-EF90-4157-838D-9634A5D21487}"/>
              </a:ext>
            </a:extLst>
          </p:cNvPr>
          <p:cNvSpPr/>
          <p:nvPr/>
        </p:nvSpPr>
        <p:spPr>
          <a:xfrm>
            <a:off x="4225381"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5F263224-2AEB-4D68-BC04-A5F2BAF9B4B2}"/>
              </a:ext>
            </a:extLst>
          </p:cNvPr>
          <p:cNvPicPr>
            <a:picLocks noChangeAspect="1"/>
          </p:cNvPicPr>
          <p:nvPr>
            <p:custDataLst>
              <p:tags r:id="rId3"/>
            </p:custDataLst>
          </p:nvPr>
        </p:nvPicPr>
        <p:blipFill>
          <a:blip r:embed="rId8"/>
          <a:stretch>
            <a:fillRect/>
          </a:stretch>
        </p:blipFill>
        <p:spPr>
          <a:xfrm>
            <a:off x="7117078" y="1683684"/>
            <a:ext cx="1891425" cy="500348"/>
          </a:xfrm>
          <a:prstGeom prst="rect">
            <a:avLst/>
          </a:prstGeom>
        </p:spPr>
      </p:pic>
    </p:spTree>
    <p:extLst>
      <p:ext uri="{BB962C8B-B14F-4D97-AF65-F5344CB8AC3E}">
        <p14:creationId xmlns:p14="http://schemas.microsoft.com/office/powerpoint/2010/main" val="19356601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Unknowns</a:t>
            </a:r>
          </a:p>
        </p:txBody>
      </p:sp>
      <p:sp>
        <p:nvSpPr>
          <p:cNvPr id="3" name="Content Placeholder 2"/>
          <p:cNvSpPr>
            <a:spLocks noGrp="1"/>
          </p:cNvSpPr>
          <p:nvPr>
            <p:ph idx="1"/>
          </p:nvPr>
        </p:nvSpPr>
        <p:spPr/>
        <p:txBody>
          <a:bodyPr/>
          <a:lstStyle/>
          <a:p>
            <a:pPr>
              <a:lnSpc>
                <a:spcPct val="80000"/>
              </a:lnSpc>
            </a:pPr>
            <a:r>
              <a:rPr lang="en-US" dirty="0"/>
              <a:t>Head loss (change in water elevation from inlet to outlet)</a:t>
            </a:r>
          </a:p>
          <a:p>
            <a:pPr>
              <a:lnSpc>
                <a:spcPct val="80000"/>
              </a:lnSpc>
            </a:pPr>
            <a:r>
              <a:rPr lang="en-US" dirty="0"/>
              <a:t>Residence time (t)</a:t>
            </a:r>
          </a:p>
          <a:p>
            <a:pPr>
              <a:lnSpc>
                <a:spcPct val="80000"/>
              </a:lnSpc>
            </a:pPr>
            <a:r>
              <a:rPr lang="en-US" dirty="0"/>
              <a:t>Baffle spacing (S)</a:t>
            </a:r>
          </a:p>
          <a:p>
            <a:pPr>
              <a:lnSpc>
                <a:spcPct val="80000"/>
              </a:lnSpc>
            </a:pPr>
            <a:r>
              <a:rPr lang="en-US" dirty="0"/>
              <a:t>Number of baffles (N)</a:t>
            </a:r>
          </a:p>
          <a:p>
            <a:pPr>
              <a:lnSpc>
                <a:spcPct val="80000"/>
              </a:lnSpc>
            </a:pPr>
            <a:r>
              <a:rPr lang="en-US" dirty="0"/>
              <a:t>Channel length (L)</a:t>
            </a:r>
          </a:p>
          <a:p>
            <a:pPr>
              <a:lnSpc>
                <a:spcPct val="80000"/>
              </a:lnSpc>
            </a:pPr>
            <a:r>
              <a:rPr lang="en-US" dirty="0"/>
              <a:t>Channel width (W)</a:t>
            </a:r>
          </a:p>
          <a:p>
            <a:pPr>
              <a:lnSpc>
                <a:spcPct val="80000"/>
              </a:lnSpc>
            </a:pPr>
            <a:r>
              <a:rPr lang="en-US" dirty="0"/>
              <a:t>Water depth (HW)</a:t>
            </a:r>
          </a:p>
          <a:p>
            <a:pPr>
              <a:lnSpc>
                <a:spcPct val="80000"/>
              </a:lnSpc>
            </a:pPr>
            <a:r>
              <a:rPr lang="en-US" dirty="0"/>
              <a:t>Number of channels</a:t>
            </a:r>
          </a:p>
          <a:p>
            <a:pPr>
              <a:lnSpc>
                <a:spcPct val="80000"/>
              </a:lnSpc>
            </a:pPr>
            <a:r>
              <a:rPr lang="en-US" dirty="0"/>
              <a:t>Number of flow expansions per baffle</a:t>
            </a:r>
          </a:p>
          <a:p>
            <a:pPr>
              <a:lnSpc>
                <a:spcPct val="80000"/>
              </a:lnSpc>
            </a:pPr>
            <a:r>
              <a:rPr lang="en-US" dirty="0"/>
              <a:t>Total deformation of the fluid (Gt)</a:t>
            </a:r>
          </a:p>
          <a:p>
            <a:endParaRPr lang="en-US" dirty="0"/>
          </a:p>
        </p:txBody>
      </p:sp>
      <p:sp>
        <p:nvSpPr>
          <p:cNvPr id="4" name="TextBox 3"/>
          <p:cNvSpPr txBox="1"/>
          <p:nvPr/>
        </p:nvSpPr>
        <p:spPr>
          <a:xfrm>
            <a:off x="602903" y="6370972"/>
            <a:ext cx="5275803" cy="523220"/>
          </a:xfrm>
          <a:prstGeom prst="rect">
            <a:avLst/>
          </a:prstGeom>
          <a:noFill/>
        </p:spPr>
        <p:txBody>
          <a:bodyPr wrap="none" rtlCol="0">
            <a:spAutoFit/>
          </a:bodyPr>
          <a:lstStyle/>
          <a:p>
            <a:r>
              <a:rPr lang="en-US" dirty="0"/>
              <a:t>Every dimension matters, but how?</a:t>
            </a:r>
          </a:p>
        </p:txBody>
      </p:sp>
      <p:pic>
        <p:nvPicPr>
          <p:cNvPr id="6" name="Picture 5">
            <a:extLst>
              <a:ext uri="{FF2B5EF4-FFF2-40B4-BE49-F238E27FC236}">
                <a16:creationId xmlns:a16="http://schemas.microsoft.com/office/drawing/2014/main" id="{E931295A-D864-42BA-A89C-694CD446BA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10382" y="2092720"/>
            <a:ext cx="5595070" cy="3383406"/>
          </a:xfrm>
          <a:prstGeom prst="rect">
            <a:avLst/>
          </a:prstGeom>
        </p:spPr>
      </p:pic>
    </p:spTree>
    <p:extLst>
      <p:ext uri="{BB962C8B-B14F-4D97-AF65-F5344CB8AC3E}">
        <p14:creationId xmlns:p14="http://schemas.microsoft.com/office/powerpoint/2010/main" val="363253724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Design Considerations</a:t>
            </a:r>
            <a:endParaRPr lang="en-US" dirty="0"/>
          </a:p>
        </p:txBody>
      </p:sp>
      <p:sp>
        <p:nvSpPr>
          <p:cNvPr id="68611" name="Rectangle 3"/>
          <p:cNvSpPr>
            <a:spLocks noGrp="1" noChangeArrowheads="1"/>
          </p:cNvSpPr>
          <p:nvPr>
            <p:ph idx="1"/>
          </p:nvPr>
        </p:nvSpPr>
        <p:spPr/>
        <p:txBody>
          <a:bodyPr/>
          <a:lstStyle/>
          <a:p>
            <a:r>
              <a:rPr lang="en-US" dirty="0"/>
              <a:t>The length of the flocculator channels matches the length of the sedimentation tank (thus far…)</a:t>
            </a:r>
          </a:p>
          <a:p>
            <a:r>
              <a:rPr lang="en-US" dirty="0"/>
              <a:t>Width of the flocculation channel?</a:t>
            </a:r>
          </a:p>
          <a:p>
            <a:pPr lvl="1"/>
            <a:r>
              <a:rPr lang="en-US" dirty="0"/>
              <a:t>Minimum? ________________</a:t>
            </a:r>
          </a:p>
          <a:p>
            <a:pPr lvl="1"/>
            <a:r>
              <a:rPr lang="en-US" dirty="0"/>
              <a:t>Material limitations (polycarbonate width)</a:t>
            </a:r>
          </a:p>
          <a:p>
            <a:pPr lvl="1"/>
            <a:r>
              <a:rPr lang="en-US" dirty="0"/>
              <a:t>Optimize to get the desired flocculator volume given the specified length of the channels</a:t>
            </a:r>
          </a:p>
          <a:p>
            <a:r>
              <a:rPr lang="en-US" dirty="0"/>
              <a:t>Even or odd number of baffles depending on channel inlet and outlet conditions</a:t>
            </a:r>
          </a:p>
        </p:txBody>
      </p:sp>
      <p:sp>
        <p:nvSpPr>
          <p:cNvPr id="10" name="TextBox 9"/>
          <p:cNvSpPr txBox="1"/>
          <p:nvPr/>
        </p:nvSpPr>
        <p:spPr>
          <a:xfrm>
            <a:off x="2987111" y="3266522"/>
            <a:ext cx="2226892" cy="523220"/>
          </a:xfrm>
          <a:prstGeom prst="rect">
            <a:avLst/>
          </a:prstGeom>
          <a:noFill/>
        </p:spPr>
        <p:txBody>
          <a:bodyPr wrap="none" rtlCol="0">
            <a:spAutoFit/>
          </a:bodyPr>
          <a:lstStyle/>
          <a:p>
            <a:r>
              <a:rPr lang="en-US" dirty="0">
                <a:solidFill>
                  <a:schemeClr val="accent4"/>
                </a:solidFill>
                <a:latin typeface="+mn-lt"/>
              </a:rPr>
              <a:t>Human width</a:t>
            </a:r>
          </a:p>
        </p:txBody>
      </p:sp>
      <p:pic>
        <p:nvPicPr>
          <p:cNvPr id="6" name="Picture 5">
            <a:extLst>
              <a:ext uri="{FF2B5EF4-FFF2-40B4-BE49-F238E27FC236}">
                <a16:creationId xmlns:a16="http://schemas.microsoft.com/office/drawing/2014/main" id="{3E0FD618-1011-4E14-8566-42B51882C18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118296" y="2173050"/>
            <a:ext cx="3616504" cy="21869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constraints</a:t>
            </a:r>
          </a:p>
        </p:txBody>
      </p:sp>
      <p:sp>
        <p:nvSpPr>
          <p:cNvPr id="3" name="Content Placeholder 2"/>
          <p:cNvSpPr>
            <a:spLocks noGrp="1"/>
          </p:cNvSpPr>
          <p:nvPr>
            <p:ph idx="1"/>
          </p:nvPr>
        </p:nvSpPr>
        <p:spPr/>
        <p:txBody>
          <a:bodyPr/>
          <a:lstStyle/>
          <a:p>
            <a:r>
              <a:rPr lang="en-US" dirty="0"/>
              <a:t>Optimize plant layout</a:t>
            </a:r>
          </a:p>
          <a:p>
            <a:r>
              <a:rPr lang="en-US" dirty="0"/>
              <a:t>Water level leaving flocculator must match water level entering sedimentation tank (Always)</a:t>
            </a:r>
          </a:p>
          <a:p>
            <a:r>
              <a:rPr lang="en-US" dirty="0"/>
              <a:t>We want an efficient flocculator (controlled by H/S ratio)</a:t>
            </a:r>
          </a:p>
          <a:p>
            <a:r>
              <a:rPr lang="en-US" dirty="0"/>
              <a:t>Perhaps aim for flow passages that are close to square (W=S)</a:t>
            </a:r>
          </a:p>
        </p:txBody>
      </p:sp>
    </p:spTree>
    <p:extLst>
      <p:ext uri="{BB962C8B-B14F-4D97-AF65-F5344CB8AC3E}">
        <p14:creationId xmlns:p14="http://schemas.microsoft.com/office/powerpoint/2010/main" val="426495611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Two design approaches</a:t>
            </a:r>
            <a:endParaRPr lang="en-US" dirty="0"/>
          </a:p>
        </p:txBody>
      </p:sp>
      <p:sp>
        <p:nvSpPr>
          <p:cNvPr id="3" name="Content Placeholder 2"/>
          <p:cNvSpPr>
            <a:spLocks noGrp="1"/>
          </p:cNvSpPr>
          <p:nvPr>
            <p:ph idx="1"/>
          </p:nvPr>
        </p:nvSpPr>
        <p:spPr>
          <a:xfrm>
            <a:off x="457200" y="1600200"/>
            <a:ext cx="8234737" cy="4525963"/>
          </a:xfrm>
        </p:spPr>
        <p:txBody>
          <a:bodyPr/>
          <a:lstStyle/>
          <a:p>
            <a:r>
              <a:rPr lang="en-US" dirty="0"/>
              <a:t>Bottom up: Start by designing one baffle space (the small details) and then work up to designing the overall size of the flocculator</a:t>
            </a:r>
          </a:p>
          <a:p>
            <a:pPr lvl="1"/>
            <a:r>
              <a:rPr lang="en-US" dirty="0"/>
              <a:t>Only basis for selection of channel width would be W=S</a:t>
            </a:r>
          </a:p>
          <a:p>
            <a:r>
              <a:rPr lang="en-US" dirty="0"/>
              <a:t>Top down: Start by finding total volume of flocculator required and then go to the details</a:t>
            </a:r>
          </a:p>
          <a:p>
            <a:pPr lvl="1"/>
            <a:r>
              <a:rPr lang="en-US" dirty="0"/>
              <a:t>Our choice</a:t>
            </a:r>
          </a:p>
        </p:txBody>
      </p:sp>
      <p:pic>
        <p:nvPicPr>
          <p:cNvPr id="24" name="Picture 23"/>
          <p:cNvPicPr>
            <a:picLocks noChangeAspect="1"/>
          </p:cNvPicPr>
          <p:nvPr/>
        </p:nvPicPr>
        <p:blipFill>
          <a:blip r:embed="rId2"/>
          <a:stretch>
            <a:fillRect/>
          </a:stretch>
        </p:blipFill>
        <p:spPr>
          <a:xfrm>
            <a:off x="10148721" y="1544652"/>
            <a:ext cx="1134063" cy="2318529"/>
          </a:xfrm>
          <a:prstGeom prst="rect">
            <a:avLst/>
          </a:prstGeom>
        </p:spPr>
      </p:pic>
      <p:pic>
        <p:nvPicPr>
          <p:cNvPr id="6" name="Picture 5">
            <a:extLst>
              <a:ext uri="{FF2B5EF4-FFF2-40B4-BE49-F238E27FC236}">
                <a16:creationId xmlns:a16="http://schemas.microsoft.com/office/drawing/2014/main" id="{F8465C4C-01F7-46C3-B01D-DEFF68CA495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020709" y="4447583"/>
            <a:ext cx="2936263" cy="1775593"/>
          </a:xfrm>
          <a:prstGeom prst="rect">
            <a:avLst/>
          </a:prstGeom>
        </p:spPr>
      </p:pic>
    </p:spTree>
    <p:extLst>
      <p:ext uri="{BB962C8B-B14F-4D97-AF65-F5344CB8AC3E}">
        <p14:creationId xmlns:p14="http://schemas.microsoft.com/office/powerpoint/2010/main" val="72018486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 up Design Approach</a:t>
            </a:r>
            <a:br>
              <a:rPr lang="en-US" dirty="0"/>
            </a:br>
            <a:r>
              <a:rPr lang="en-US" dirty="0"/>
              <a:t>start with baffles and then the tank</a:t>
            </a:r>
          </a:p>
        </p:txBody>
      </p:sp>
      <p:sp>
        <p:nvSpPr>
          <p:cNvPr id="3" name="Content Placeholder 2"/>
          <p:cNvSpPr>
            <a:spLocks noGrp="1"/>
          </p:cNvSpPr>
          <p:nvPr>
            <p:ph idx="1"/>
          </p:nvPr>
        </p:nvSpPr>
        <p:spPr/>
        <p:txBody>
          <a:bodyPr/>
          <a:lstStyle/>
          <a:p>
            <a:r>
              <a:rPr lang="en-US" dirty="0"/>
              <a:t>Assume a water depth and a channel width</a:t>
            </a:r>
          </a:p>
          <a:p>
            <a:r>
              <a:rPr lang="en-US" dirty="0"/>
              <a:t>Design a baffle spacing and obstacle spacing to get an efficient H</a:t>
            </a:r>
            <a:r>
              <a:rPr lang="en-US" baseline="-25000" dirty="0"/>
              <a:t>e</a:t>
            </a:r>
            <a:r>
              <a:rPr lang="en-US" dirty="0"/>
              <a:t>/S and the target G</a:t>
            </a:r>
            <a:r>
              <a:rPr lang="en-US" baseline="-25000" dirty="0"/>
              <a:t>CS</a:t>
            </a:r>
            <a:endParaRPr lang="en-US" dirty="0"/>
          </a:p>
          <a:p>
            <a:r>
              <a:rPr lang="en-US" dirty="0"/>
              <a:t>Calculate </a:t>
            </a:r>
            <a:r>
              <a:rPr lang="en-US" dirty="0" err="1"/>
              <a:t>G</a:t>
            </a:r>
            <a:r>
              <a:rPr lang="en-US" baseline="-25000" dirty="0" err="1"/>
              <a:t>CS</a:t>
            </a:r>
            <a:r>
              <a:rPr lang="en-US" dirty="0" err="1">
                <a:latin typeface="Symbol" panose="05050102010706020507" pitchFamily="18" charset="2"/>
              </a:rPr>
              <a:t>q</a:t>
            </a:r>
            <a:r>
              <a:rPr lang="en-US" dirty="0"/>
              <a:t> for one baffle spacing given your design</a:t>
            </a:r>
          </a:p>
          <a:p>
            <a:r>
              <a:rPr lang="en-US" dirty="0"/>
              <a:t>Calculate number of baffle </a:t>
            </a:r>
            <a:r>
              <a:rPr lang="en-US" dirty="0" err="1"/>
              <a:t>spacings</a:t>
            </a:r>
            <a:r>
              <a:rPr lang="en-US" dirty="0"/>
              <a:t> required to achieve design </a:t>
            </a:r>
            <a:r>
              <a:rPr lang="en-US" dirty="0" err="1"/>
              <a:t>G</a:t>
            </a:r>
            <a:r>
              <a:rPr lang="en-US" baseline="-25000" dirty="0" err="1"/>
              <a:t>CS</a:t>
            </a:r>
            <a:r>
              <a:rPr lang="en-US" dirty="0" err="1">
                <a:latin typeface="Symbol" panose="05050102010706020507" pitchFamily="18" charset="2"/>
              </a:rPr>
              <a:t>q</a:t>
            </a:r>
            <a:endParaRPr lang="en-US" dirty="0"/>
          </a:p>
          <a:p>
            <a:r>
              <a:rPr lang="en-US" dirty="0"/>
              <a:t>Calculate length of channel required</a:t>
            </a:r>
          </a:p>
          <a:p>
            <a:endParaRPr lang="en-US" dirty="0"/>
          </a:p>
          <a:p>
            <a:endParaRPr lang="en-US" dirty="0"/>
          </a:p>
        </p:txBody>
      </p:sp>
      <p:pic>
        <p:nvPicPr>
          <p:cNvPr id="4" name="Picture 3"/>
          <p:cNvPicPr>
            <a:picLocks noChangeAspect="1"/>
          </p:cNvPicPr>
          <p:nvPr/>
        </p:nvPicPr>
        <p:blipFill>
          <a:blip r:embed="rId2"/>
          <a:stretch>
            <a:fillRect/>
          </a:stretch>
        </p:blipFill>
        <p:spPr>
          <a:xfrm>
            <a:off x="10796150" y="0"/>
            <a:ext cx="670891" cy="1371600"/>
          </a:xfrm>
          <a:prstGeom prst="rect">
            <a:avLst/>
          </a:prstGeom>
        </p:spPr>
      </p:pic>
    </p:spTree>
    <p:extLst>
      <p:ext uri="{BB962C8B-B14F-4D97-AF65-F5344CB8AC3E}">
        <p14:creationId xmlns:p14="http://schemas.microsoft.com/office/powerpoint/2010/main" val="53166305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16930" cy="1143000"/>
          </a:xfrm>
        </p:spPr>
        <p:txBody>
          <a:bodyPr/>
          <a:lstStyle/>
          <a:p>
            <a:r>
              <a:rPr lang="en-US" dirty="0"/>
              <a:t>Top Down Design Approach</a:t>
            </a:r>
            <a:br>
              <a:rPr lang="en-US" dirty="0"/>
            </a:br>
            <a:r>
              <a:rPr lang="en-US" dirty="0"/>
              <a:t>start with the tank (our choice)</a:t>
            </a:r>
          </a:p>
        </p:txBody>
      </p:sp>
      <p:sp>
        <p:nvSpPr>
          <p:cNvPr id="3" name="Content Placeholder 2"/>
          <p:cNvSpPr>
            <a:spLocks noGrp="1"/>
          </p:cNvSpPr>
          <p:nvPr>
            <p:ph idx="1"/>
          </p:nvPr>
        </p:nvSpPr>
        <p:spPr/>
        <p:txBody>
          <a:bodyPr/>
          <a:lstStyle/>
          <a:p>
            <a:r>
              <a:rPr lang="en-US" dirty="0"/>
              <a:t>Calculate the required flocculator volume</a:t>
            </a:r>
          </a:p>
          <a:p>
            <a:r>
              <a:rPr lang="en-US" dirty="0"/>
              <a:t>Use plant layout constraints to select an optimal channel width</a:t>
            </a:r>
          </a:p>
          <a:p>
            <a:r>
              <a:rPr lang="en-US" dirty="0"/>
              <a:t>Design baffles and obstacles to create the target G</a:t>
            </a:r>
            <a:r>
              <a:rPr lang="en-US" baseline="-25000" dirty="0"/>
              <a:t>CS</a:t>
            </a:r>
            <a:r>
              <a:rPr lang="en-US" dirty="0"/>
              <a:t> to set the baffle spacing</a:t>
            </a:r>
          </a:p>
          <a:p>
            <a:r>
              <a:rPr lang="en-US" dirty="0"/>
              <a:t>Fill the channels with baffles and don’t worry about a little extra space at the end of the channel that might not be used efficiently</a:t>
            </a:r>
          </a:p>
        </p:txBody>
      </p:sp>
      <p:pic>
        <p:nvPicPr>
          <p:cNvPr id="5" name="Picture 4">
            <a:extLst>
              <a:ext uri="{FF2B5EF4-FFF2-40B4-BE49-F238E27FC236}">
                <a16:creationId xmlns:a16="http://schemas.microsoft.com/office/drawing/2014/main" id="{30FB6FFE-9F77-40CE-B0FA-1AF0F1B8B2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030983" y="70339"/>
            <a:ext cx="2085655" cy="1261220"/>
          </a:xfrm>
          <a:prstGeom prst="rect">
            <a:avLst/>
          </a:prstGeom>
        </p:spPr>
      </p:pic>
    </p:spTree>
    <p:extLst>
      <p:ext uri="{BB962C8B-B14F-4D97-AF65-F5344CB8AC3E}">
        <p14:creationId xmlns:p14="http://schemas.microsoft.com/office/powerpoint/2010/main" val="236503420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4399033" y="1562226"/>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1942827" y="2585210"/>
            <a:ext cx="1164800" cy="274286"/>
          </a:xfrm>
          <a:prstGeom prst="rect">
            <a:avLst/>
          </a:prstGeom>
        </p:spPr>
      </p:pic>
      <p:sp>
        <p:nvSpPr>
          <p:cNvPr id="7" name="TextBox 6"/>
          <p:cNvSpPr txBox="1"/>
          <p:nvPr/>
        </p:nvSpPr>
        <p:spPr>
          <a:xfrm>
            <a:off x="4399033" y="2168900"/>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3" name="Picture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04833" y="3350751"/>
            <a:ext cx="1539657" cy="729599"/>
          </a:xfrm>
          <a:prstGeom prst="rect">
            <a:avLst/>
          </a:prstGeom>
        </p:spPr>
      </p:pic>
      <p:sp>
        <p:nvSpPr>
          <p:cNvPr id="9" name="TextBox 8"/>
          <p:cNvSpPr txBox="1"/>
          <p:nvPr/>
        </p:nvSpPr>
        <p:spPr>
          <a:xfrm>
            <a:off x="4399033" y="3206461"/>
            <a:ext cx="4682481" cy="1384995"/>
          </a:xfrm>
          <a:prstGeom prst="rect">
            <a:avLst/>
          </a:prstGeom>
          <a:noFill/>
        </p:spPr>
        <p:txBody>
          <a:bodyPr wrap="square" rtlCol="0">
            <a:spAutoFit/>
          </a:bodyPr>
          <a:lstStyle/>
          <a:p>
            <a:r>
              <a:rPr lang="en-US" dirty="0"/>
              <a:t>Fluid deformation is set by the energy dissipation rate and viscosity</a:t>
            </a:r>
          </a:p>
        </p:txBody>
      </p:sp>
      <p:pic>
        <p:nvPicPr>
          <p:cNvPr id="12" name="Picture 1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942828" y="1625175"/>
            <a:ext cx="1559771" cy="667429"/>
          </a:xfrm>
          <a:prstGeom prst="rect">
            <a:avLst/>
          </a:prstGeom>
        </p:spPr>
      </p:pic>
      <p:sp>
        <p:nvSpPr>
          <p:cNvPr id="15" name="TextBox 14"/>
          <p:cNvSpPr txBox="1"/>
          <p:nvPr/>
        </p:nvSpPr>
        <p:spPr>
          <a:xfrm>
            <a:off x="1288970" y="5701087"/>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288970" y="4571603"/>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2717790" y="4504673"/>
            <a:ext cx="1203200" cy="634515"/>
          </a:xfrm>
          <a:prstGeom prst="rect">
            <a:avLst/>
          </a:prstGeom>
        </p:spPr>
      </p:pic>
      <p:sp>
        <p:nvSpPr>
          <p:cNvPr id="19" name="TextBox 18"/>
          <p:cNvSpPr txBox="1"/>
          <p:nvPr/>
        </p:nvSpPr>
        <p:spPr>
          <a:xfrm>
            <a:off x="4399033" y="4498386"/>
            <a:ext cx="4682481" cy="523220"/>
          </a:xfrm>
          <a:prstGeom prst="rect">
            <a:avLst/>
          </a:prstGeom>
          <a:noFill/>
        </p:spPr>
        <p:txBody>
          <a:bodyPr wrap="square" rtlCol="0">
            <a:spAutoFit/>
          </a:bodyPr>
          <a:lstStyle/>
          <a:p>
            <a:r>
              <a:rPr lang="en-US" dirty="0"/>
              <a:t>Continuity, mass conservation </a:t>
            </a:r>
          </a:p>
        </p:txBody>
      </p:sp>
    </p:spTree>
    <p:extLst>
      <p:ext uri="{BB962C8B-B14F-4D97-AF65-F5344CB8AC3E}">
        <p14:creationId xmlns:p14="http://schemas.microsoft.com/office/powerpoint/2010/main" val="210701580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t>Energy use (head loss) in flocculation controls velocity gradient</a:t>
            </a:r>
            <a:endParaRPr lang="en-US" sz="4000" dirty="0"/>
          </a:p>
        </p:txBody>
      </p:sp>
      <p:sp>
        <p:nvSpPr>
          <p:cNvPr id="3" name="Content Placeholder 2"/>
          <p:cNvSpPr>
            <a:spLocks noGrp="1"/>
          </p:cNvSpPr>
          <p:nvPr>
            <p:ph idx="1"/>
          </p:nvPr>
        </p:nvSpPr>
        <p:spPr>
          <a:xfrm>
            <a:off x="657426" y="1521779"/>
            <a:ext cx="7554230" cy="4525963"/>
          </a:xfrm>
        </p:spPr>
        <p:txBody>
          <a:bodyPr/>
          <a:lstStyle/>
          <a:p>
            <a:pPr>
              <a:lnSpc>
                <a:spcPct val="90000"/>
              </a:lnSpc>
            </a:pPr>
            <a:r>
              <a:rPr lang="en-US" sz="2800" dirty="0"/>
              <a:t>Some of the kinetic energy in the flow contraction…</a:t>
            </a:r>
          </a:p>
          <a:p>
            <a:pPr>
              <a:lnSpc>
                <a:spcPct val="90000"/>
              </a:lnSpc>
            </a:pPr>
            <a:r>
              <a:rPr lang="en-US" sz="2800" dirty="0"/>
              <a:t>…is dissipated through turbulence and viscosity</a:t>
            </a:r>
          </a:p>
          <a:p>
            <a:pPr>
              <a:lnSpc>
                <a:spcPct val="90000"/>
              </a:lnSpc>
            </a:pPr>
            <a:r>
              <a:rPr lang="en-US" sz="2800" dirty="0"/>
              <a:t>Given the water temperature and hence viscosity the energy dissipation produces velocity gradients</a:t>
            </a:r>
          </a:p>
          <a:p>
            <a:pPr>
              <a:lnSpc>
                <a:spcPct val="90000"/>
              </a:lnSpc>
            </a:pPr>
            <a:r>
              <a:rPr lang="en-US" sz="2800" dirty="0"/>
              <a:t>Given a total fluid deformation (</a:t>
            </a:r>
            <a:r>
              <a:rPr lang="en-US" sz="2800" dirty="0" err="1"/>
              <a:t>G</a:t>
            </a:r>
            <a:r>
              <a:rPr lang="en-US" sz="2800" baseline="-25000" dirty="0" err="1"/>
              <a:t>CS</a:t>
            </a:r>
            <a:r>
              <a:rPr lang="en-US" sz="2800" dirty="0" err="1">
                <a:latin typeface="Symbol" panose="05050102010706020507" pitchFamily="18" charset="2"/>
              </a:rPr>
              <a:t>q</a:t>
            </a:r>
            <a:r>
              <a:rPr lang="en-US" sz="2800" dirty="0"/>
              <a:t>), the relationship between head loss and G</a:t>
            </a:r>
            <a:r>
              <a:rPr lang="en-US" sz="2800" baseline="-25000" dirty="0"/>
              <a:t>CS</a:t>
            </a:r>
            <a:r>
              <a:rPr lang="en-US" sz="2800" dirty="0"/>
              <a:t> is </a:t>
            </a:r>
          </a:p>
          <a:p>
            <a:pPr>
              <a:lnSpc>
                <a:spcPct val="90000"/>
              </a:lnSpc>
            </a:pPr>
            <a:r>
              <a:rPr lang="en-US" sz="2800" dirty="0"/>
              <a:t>How can you achieve </a:t>
            </a:r>
            <a:r>
              <a:rPr lang="en-US" sz="2800" dirty="0" err="1"/>
              <a:t>G</a:t>
            </a:r>
            <a:r>
              <a:rPr lang="en-US" sz="2800" baseline="-25000" dirty="0" err="1"/>
              <a:t>CS</a:t>
            </a:r>
            <a:r>
              <a:rPr lang="en-US" sz="2800" dirty="0" err="1">
                <a:latin typeface="Symbol" panose="05050102010706020507" pitchFamily="18" charset="2"/>
              </a:rPr>
              <a:t>q</a:t>
            </a:r>
            <a:r>
              <a:rPr lang="en-US" sz="2800" dirty="0"/>
              <a:t> with less energy?</a:t>
            </a:r>
          </a:p>
        </p:txBody>
      </p:sp>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9"/>
          <a:stretch>
            <a:fillRect/>
          </a:stretch>
        </p:blipFill>
        <p:spPr>
          <a:xfrm>
            <a:off x="9410623" y="2592492"/>
            <a:ext cx="1541486" cy="274286"/>
          </a:xfrm>
          <a:prstGeom prst="rect">
            <a:avLst/>
          </a:prstGeom>
        </p:spPr>
      </p:pic>
      <p:pic>
        <p:nvPicPr>
          <p:cNvPr id="8" name="Picture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9099089" y="1510903"/>
            <a:ext cx="2276572" cy="727771"/>
          </a:xfrm>
          <a:prstGeom prst="rect">
            <a:avLst/>
          </a:prstGeom>
        </p:spPr>
      </p:pic>
      <p:pic>
        <p:nvPicPr>
          <p:cNvPr id="4" name="Picture 3"/>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8239661" y="3779066"/>
            <a:ext cx="1539657" cy="729599"/>
          </a:xfrm>
          <a:prstGeom prst="rect">
            <a:avLst/>
          </a:prstGeom>
        </p:spPr>
      </p:pic>
      <p:pic>
        <p:nvPicPr>
          <p:cNvPr id="5" name="Picture 4"/>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0237375" y="3925613"/>
            <a:ext cx="1287315" cy="347428"/>
          </a:xfrm>
          <a:prstGeom prst="rect">
            <a:avLst/>
          </a:prstGeom>
        </p:spPr>
      </p:pic>
      <p:pic>
        <p:nvPicPr>
          <p:cNvPr id="10" name="Picture 9"/>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8857701" y="5166264"/>
            <a:ext cx="2634971" cy="689373"/>
          </a:xfrm>
          <a:prstGeom prst="rect">
            <a:avLst/>
          </a:prstGeom>
        </p:spPr>
      </p:pic>
      <p:cxnSp>
        <p:nvCxnSpPr>
          <p:cNvPr id="12" name="Straight Arrow Connector 11"/>
          <p:cNvCxnSpPr>
            <a:cxnSpLocks/>
          </p:cNvCxnSpPr>
          <p:nvPr/>
        </p:nvCxnSpPr>
        <p:spPr>
          <a:xfrm flipH="1">
            <a:off x="9779318" y="2080561"/>
            <a:ext cx="1101714" cy="511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8889719" y="6020813"/>
            <a:ext cx="2020571" cy="672916"/>
          </a:xfrm>
          <a:prstGeom prst="rect">
            <a:avLst/>
          </a:prstGeom>
        </p:spPr>
      </p:pic>
      <p:cxnSp>
        <p:nvCxnSpPr>
          <p:cNvPr id="13" name="Straight Arrow Connector 12">
            <a:extLst>
              <a:ext uri="{FF2B5EF4-FFF2-40B4-BE49-F238E27FC236}">
                <a16:creationId xmlns:a16="http://schemas.microsoft.com/office/drawing/2014/main" id="{02393C76-9F51-4AC0-A505-95C923F7BFF0}"/>
              </a:ext>
            </a:extLst>
          </p:cNvPr>
          <p:cNvCxnSpPr>
            <a:cxnSpLocks/>
          </p:cNvCxnSpPr>
          <p:nvPr/>
        </p:nvCxnSpPr>
        <p:spPr>
          <a:xfrm flipH="1">
            <a:off x="9779318" y="2896273"/>
            <a:ext cx="1018822" cy="1029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59151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design inputs for flocculation</a:t>
            </a:r>
            <a:endParaRPr lang="en-US" dirty="0"/>
          </a:p>
        </p:txBody>
      </p:sp>
      <p:sp>
        <p:nvSpPr>
          <p:cNvPr id="3" name="Content Placeholder 2"/>
          <p:cNvSpPr>
            <a:spLocks noGrp="1"/>
          </p:cNvSpPr>
          <p:nvPr>
            <p:ph idx="1"/>
          </p:nvPr>
        </p:nvSpPr>
        <p:spPr>
          <a:xfrm>
            <a:off x="457200" y="1600200"/>
            <a:ext cx="6867144" cy="4525963"/>
          </a:xfrm>
        </p:spPr>
        <p:txBody>
          <a:bodyPr/>
          <a:lstStyle/>
          <a:p>
            <a:r>
              <a:rPr lang="en-US" dirty="0"/>
              <a:t>We need collisions and thus </a:t>
            </a:r>
            <a:r>
              <a:rPr lang="en-US" dirty="0" err="1"/>
              <a:t>G</a:t>
            </a:r>
            <a:r>
              <a:rPr lang="en-US" baseline="-25000" dirty="0" err="1"/>
              <a:t>CS</a:t>
            </a:r>
            <a:r>
              <a:rPr lang="en-US" dirty="0" err="1">
                <a:latin typeface="Symbol" panose="05050102010706020507" pitchFamily="18" charset="2"/>
              </a:rPr>
              <a:t>q</a:t>
            </a:r>
            <a:r>
              <a:rPr lang="en-US" dirty="0"/>
              <a:t> is a logical design specification</a:t>
            </a:r>
          </a:p>
          <a:p>
            <a:r>
              <a:rPr lang="en-US" dirty="0"/>
              <a:t>We need to specify the maximum velocity gradient that will produce flocs large enough to be captured by the sedimentation tank (at the coldest temperature)</a:t>
            </a:r>
          </a:p>
          <a:p>
            <a:pPr lvl="1"/>
            <a:endParaRPr lang="en-US" dirty="0"/>
          </a:p>
        </p:txBody>
      </p:sp>
      <p:sp>
        <p:nvSpPr>
          <p:cNvPr id="7" name="TextBox 6"/>
          <p:cNvSpPr txBox="1"/>
          <p:nvPr/>
        </p:nvSpPr>
        <p:spPr>
          <a:xfrm>
            <a:off x="7756004" y="2892860"/>
            <a:ext cx="4233087" cy="1200329"/>
          </a:xfrm>
          <a:prstGeom prst="rect">
            <a:avLst/>
          </a:prstGeom>
          <a:noFill/>
        </p:spPr>
        <p:txBody>
          <a:bodyPr wrap="square" rtlCol="0">
            <a:spAutoFit/>
          </a:bodyPr>
          <a:lstStyle/>
          <a:p>
            <a:r>
              <a:rPr lang="en-US" sz="2400" dirty="0"/>
              <a:t>Higher G</a:t>
            </a:r>
            <a:r>
              <a:rPr lang="en-US" sz="2400" baseline="-25000" dirty="0"/>
              <a:t>CS</a:t>
            </a:r>
            <a:r>
              <a:rPr lang="en-US" sz="2400" dirty="0"/>
              <a:t> means smaller flocs and more elevation drop (head loss) through flocculator</a:t>
            </a:r>
          </a:p>
        </p:txBody>
      </p:sp>
      <p:pic>
        <p:nvPicPr>
          <p:cNvPr id="11" name="Picture 10"/>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497463" y="2041912"/>
            <a:ext cx="2750171"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Flocculator design begins with 3 parameters</a:t>
            </a:r>
          </a:p>
        </p:txBody>
      </p:sp>
      <p:sp>
        <p:nvSpPr>
          <p:cNvPr id="3" name="Content Placeholder 2"/>
          <p:cNvSpPr>
            <a:spLocks noGrp="1"/>
          </p:cNvSpPr>
          <p:nvPr>
            <p:ph idx="1"/>
          </p:nvPr>
        </p:nvSpPr>
        <p:spPr>
          <a:xfrm>
            <a:off x="413724" y="2610416"/>
            <a:ext cx="9580668" cy="4525963"/>
          </a:xfrm>
        </p:spPr>
        <p:txBody>
          <a:bodyPr/>
          <a:lstStyle/>
          <a:p>
            <a:r>
              <a:rPr lang="en-US" sz="2800" dirty="0"/>
              <a:t>Start with (G</a:t>
            </a:r>
            <a:r>
              <a:rPr lang="en-US" sz="2800" baseline="-25000" dirty="0"/>
              <a:t>CS,</a:t>
            </a:r>
            <a:r>
              <a:rPr lang="en-US" sz="2800" dirty="0"/>
              <a:t> </a:t>
            </a:r>
            <a:r>
              <a:rPr lang="en-US" sz="2800" dirty="0" err="1"/>
              <a:t>G</a:t>
            </a:r>
            <a:r>
              <a:rPr lang="en-US" sz="2800" baseline="-25000" dirty="0" err="1"/>
              <a:t>CS</a:t>
            </a:r>
            <a:r>
              <a:rPr lang="en-US" sz="2800" dirty="0" err="1">
                <a:latin typeface="Symbol" pitchFamily="18" charset="2"/>
              </a:rPr>
              <a:t>q</a:t>
            </a:r>
            <a:r>
              <a:rPr lang="en-US" sz="2800" dirty="0"/>
              <a:t>) and coldest operating temperature</a:t>
            </a:r>
          </a:p>
          <a:p>
            <a:pPr lvl="1"/>
            <a:r>
              <a:rPr lang="en-US" sz="2400" dirty="0"/>
              <a:t>Calculate residence time, </a:t>
            </a:r>
            <a:r>
              <a:rPr lang="en-US" sz="2400" dirty="0">
                <a:latin typeface="Symbol" pitchFamily="18" charset="2"/>
              </a:rPr>
              <a:t>q</a:t>
            </a:r>
            <a:endParaRPr lang="en-US" sz="2400" dirty="0"/>
          </a:p>
          <a:p>
            <a:pPr lvl="1"/>
            <a:r>
              <a:rPr lang="en-US" sz="2400" dirty="0"/>
              <a:t>Calculate head loss through the flocculator </a:t>
            </a:r>
            <a:r>
              <a:rPr lang="en-US" sz="2400" i="1" dirty="0" err="1"/>
              <a:t>h</a:t>
            </a:r>
            <a:r>
              <a:rPr lang="en-US" sz="2400" i="1" baseline="-25000" dirty="0" err="1"/>
              <a:t>Floc</a:t>
            </a:r>
            <a:endParaRPr lang="en-US" sz="2400" i="1" dirty="0"/>
          </a:p>
          <a:p>
            <a:r>
              <a:rPr lang="en-US" sz="2800" dirty="0"/>
              <a:t>G</a:t>
            </a:r>
            <a:r>
              <a:rPr lang="en-US" sz="2800" baseline="-25000" dirty="0"/>
              <a:t>CS</a:t>
            </a:r>
            <a:r>
              <a:rPr lang="en-US" sz="2800" dirty="0"/>
              <a:t>(and hence </a:t>
            </a:r>
            <a:r>
              <a:rPr lang="en-US" sz="2800" dirty="0" err="1"/>
              <a:t>G</a:t>
            </a:r>
            <a:r>
              <a:rPr lang="en-US" sz="2800" baseline="-25000" dirty="0" err="1"/>
              <a:t>CS</a:t>
            </a:r>
            <a:r>
              <a:rPr lang="en-US" sz="2800" dirty="0" err="1">
                <a:latin typeface="Symbol" pitchFamily="18" charset="2"/>
              </a:rPr>
              <a:t>q</a:t>
            </a:r>
            <a:r>
              <a:rPr lang="en-US" sz="2800" dirty="0"/>
              <a:t>) increase in warmer temperatures due to decrease in viscosity</a:t>
            </a:r>
          </a:p>
          <a:p>
            <a:pPr lvl="1"/>
            <a:r>
              <a:rPr lang="en-US" sz="2400" dirty="0"/>
              <a:t>Expansion head loss is independent of temperature</a:t>
            </a:r>
          </a:p>
          <a:p>
            <a:pPr lvl="1"/>
            <a:r>
              <a:rPr lang="en-US" sz="2400" dirty="0"/>
              <a:t>The energy we are putting into the flocculation process is independent of temperature</a:t>
            </a:r>
          </a:p>
          <a:p>
            <a:pPr lvl="1"/>
            <a:r>
              <a:rPr lang="en-US" sz="2400" dirty="0"/>
              <a:t>the fluid deforms less when it is cold</a:t>
            </a:r>
          </a:p>
          <a:p>
            <a:pPr lvl="1"/>
            <a:endParaRPr lang="en-US" sz="2400" dirty="0"/>
          </a:p>
          <a:p>
            <a:pPr lvl="1"/>
            <a:endParaRPr lang="en-US" sz="2400" dirty="0"/>
          </a:p>
        </p:txBody>
      </p:sp>
      <p:pic>
        <p:nvPicPr>
          <p:cNvPr id="9" name="Picture 8"/>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0122318" y="3492756"/>
            <a:ext cx="1942975" cy="508329"/>
          </a:xfrm>
          <a:prstGeom prst="rect">
            <a:avLst/>
          </a:prstGeom>
        </p:spPr>
      </p:pic>
      <p:pic>
        <p:nvPicPr>
          <p:cNvPr id="13" name="Picture 1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0182562" y="4204668"/>
            <a:ext cx="1595714" cy="497603"/>
          </a:xfrm>
          <a:prstGeom prst="rect">
            <a:avLst/>
          </a:prstGeom>
        </p:spPr>
      </p:pic>
      <p:pic>
        <p:nvPicPr>
          <p:cNvPr id="16" name="Picture 15"/>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0182562" y="4968521"/>
            <a:ext cx="1778286" cy="607999"/>
          </a:xfrm>
          <a:prstGeom prst="rect">
            <a:avLst/>
          </a:prstGeom>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0316173" y="2789579"/>
            <a:ext cx="1023941" cy="518984"/>
          </a:xfrm>
          <a:prstGeom prst="rect">
            <a:avLst/>
          </a:prstGeom>
        </p:spPr>
      </p:pic>
      <p:pic>
        <p:nvPicPr>
          <p:cNvPr id="18" name="Picture 17"/>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8393111" y="4835501"/>
            <a:ext cx="1093908" cy="573548"/>
          </a:xfrm>
          <a:prstGeom prst="rect">
            <a:avLst/>
          </a:prstGeom>
        </p:spPr>
      </p:pic>
      <p:sp>
        <p:nvSpPr>
          <p:cNvPr id="5" name="TextBox 4">
            <a:extLst>
              <a:ext uri="{FF2B5EF4-FFF2-40B4-BE49-F238E27FC236}">
                <a16:creationId xmlns:a16="http://schemas.microsoft.com/office/drawing/2014/main" id="{2696E463-60BA-4FB0-95AF-BE21675ED1A4}"/>
              </a:ext>
            </a:extLst>
          </p:cNvPr>
          <p:cNvSpPr txBox="1"/>
          <p:nvPr/>
        </p:nvSpPr>
        <p:spPr>
          <a:xfrm>
            <a:off x="173737" y="1478070"/>
            <a:ext cx="3026663" cy="954107"/>
          </a:xfrm>
          <a:prstGeom prst="rect">
            <a:avLst/>
          </a:prstGeom>
          <a:noFill/>
        </p:spPr>
        <p:txBody>
          <a:bodyPr wrap="square" rtlCol="0">
            <a:spAutoFit/>
          </a:bodyPr>
          <a:lstStyle/>
          <a:p>
            <a:r>
              <a:rPr lang="en-US" dirty="0"/>
              <a:t>Sets maximum floc size possible</a:t>
            </a:r>
          </a:p>
        </p:txBody>
      </p:sp>
      <p:sp>
        <p:nvSpPr>
          <p:cNvPr id="7" name="Rectangle 6">
            <a:extLst>
              <a:ext uri="{FF2B5EF4-FFF2-40B4-BE49-F238E27FC236}">
                <a16:creationId xmlns:a16="http://schemas.microsoft.com/office/drawing/2014/main" id="{D4B9E2BC-173B-47FF-8E8F-2E24E735814F}"/>
              </a:ext>
            </a:extLst>
          </p:cNvPr>
          <p:cNvSpPr/>
          <p:nvPr/>
        </p:nvSpPr>
        <p:spPr>
          <a:xfrm>
            <a:off x="2752344" y="2706625"/>
            <a:ext cx="18288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42DB3223-7E9F-4190-A2C4-E06296AB2B94}"/>
              </a:ext>
            </a:extLst>
          </p:cNvPr>
          <p:cNvCxnSpPr>
            <a:cxnSpLocks/>
            <a:stCxn id="5" idx="3"/>
            <a:endCxn id="7" idx="0"/>
          </p:cNvCxnSpPr>
          <p:nvPr/>
        </p:nvCxnSpPr>
        <p:spPr>
          <a:xfrm flipH="1">
            <a:off x="2843784" y="1955124"/>
            <a:ext cx="356616" cy="751501"/>
          </a:xfrm>
          <a:prstGeom prst="bentConnector4">
            <a:avLst>
              <a:gd name="adj1" fmla="val -28206"/>
              <a:gd name="adj2" fmla="val 8174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9DA8D66-C7FC-4C2F-9690-87950A092644}"/>
              </a:ext>
            </a:extLst>
          </p:cNvPr>
          <p:cNvSpPr txBox="1"/>
          <p:nvPr/>
        </p:nvSpPr>
        <p:spPr>
          <a:xfrm>
            <a:off x="4364835" y="1478069"/>
            <a:ext cx="4358541" cy="954107"/>
          </a:xfrm>
          <a:prstGeom prst="rect">
            <a:avLst/>
          </a:prstGeom>
          <a:noFill/>
        </p:spPr>
        <p:txBody>
          <a:bodyPr wrap="square" rtlCol="0">
            <a:spAutoFit/>
          </a:bodyPr>
          <a:lstStyle/>
          <a:p>
            <a:r>
              <a:rPr lang="en-US" dirty="0"/>
              <a:t>Sets final concentration of un-flocculated particles</a:t>
            </a:r>
          </a:p>
        </p:txBody>
      </p:sp>
      <p:sp>
        <p:nvSpPr>
          <p:cNvPr id="22" name="Rectangle 21">
            <a:extLst>
              <a:ext uri="{FF2B5EF4-FFF2-40B4-BE49-F238E27FC236}">
                <a16:creationId xmlns:a16="http://schemas.microsoft.com/office/drawing/2014/main" id="{E35D3F84-C90C-4C90-BDC6-ECD62D18CF8D}"/>
              </a:ext>
            </a:extLst>
          </p:cNvPr>
          <p:cNvSpPr/>
          <p:nvPr/>
        </p:nvSpPr>
        <p:spPr>
          <a:xfrm>
            <a:off x="3599688" y="2621281"/>
            <a:ext cx="18288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26698590-6C53-4AD9-B642-CA951404EDE8}"/>
              </a:ext>
            </a:extLst>
          </p:cNvPr>
          <p:cNvCxnSpPr>
            <a:cxnSpLocks/>
            <a:stCxn id="21" idx="1"/>
            <a:endCxn id="22" idx="0"/>
          </p:cNvCxnSpPr>
          <p:nvPr/>
        </p:nvCxnSpPr>
        <p:spPr>
          <a:xfrm rot="10800000" flipV="1">
            <a:off x="3691129" y="1955123"/>
            <a:ext cx="673707" cy="6661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29291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10384405" y="3250893"/>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662152" y="304800"/>
            <a:ext cx="8534400"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8863580" y="2766706"/>
            <a:ext cx="2422525" cy="1385887"/>
            <a:chOff x="457" y="3033"/>
            <a:chExt cx="1526" cy="873"/>
          </a:xfrm>
        </p:grpSpPr>
        <p:pic>
          <p:nvPicPr>
            <p:cNvPr id="119812" name="Picture 4 1" descr="50 Lps 2 bays-Model top"/>
            <p:cNvPicPr>
              <a:picLocks noChangeAspect="1" noChangeArrowheads="1"/>
            </p:cNvPicPr>
            <p:nvPr/>
          </p:nvPicPr>
          <p:blipFill>
            <a:blip r:embed="rId10"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10433618" y="3508068"/>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1" cstate="print">
            <a:clrChange>
              <a:clrFrom>
                <a:srgbClr val="212830"/>
              </a:clrFrom>
              <a:clrTo>
                <a:srgbClr val="212830">
                  <a:alpha val="0"/>
                </a:srgbClr>
              </a:clrTo>
            </a:clrChange>
            <a:lum bright="10000"/>
          </a:blip>
          <a:srcRect/>
          <a:stretch>
            <a:fillRect/>
          </a:stretch>
        </p:blipFill>
        <p:spPr bwMode="auto">
          <a:xfrm>
            <a:off x="9415781" y="48616"/>
            <a:ext cx="2496836" cy="1399184"/>
          </a:xfrm>
          <a:prstGeom prst="rect">
            <a:avLst/>
          </a:prstGeom>
          <a:noFill/>
          <a:ln w="9525">
            <a:noFill/>
            <a:miter lim="800000"/>
            <a:headEnd/>
            <a:tailEnd/>
          </a:ln>
        </p:spPr>
      </p:pic>
      <p:sp>
        <p:nvSpPr>
          <p:cNvPr id="3" name="TextBox 2"/>
          <p:cNvSpPr txBox="1"/>
          <p:nvPr/>
        </p:nvSpPr>
        <p:spPr>
          <a:xfrm>
            <a:off x="7156211" y="1700157"/>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7092146" y="2719736"/>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3069175" y="2821724"/>
            <a:ext cx="1815747" cy="97056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 name="connsiteX0" fmla="*/ 1251200 w 1251200"/>
              <a:gd name="connsiteY0" fmla="*/ 463459 h 463459"/>
              <a:gd name="connsiteX1" fmla="*/ 0 w 1251200"/>
              <a:gd name="connsiteY1" fmla="*/ 58648 h 463459"/>
              <a:gd name="connsiteX0" fmla="*/ 1251200 w 1251200"/>
              <a:gd name="connsiteY0" fmla="*/ 481494 h 481494"/>
              <a:gd name="connsiteX1" fmla="*/ 0 w 1251200"/>
              <a:gd name="connsiteY1" fmla="*/ 76683 h 481494"/>
              <a:gd name="connsiteX0" fmla="*/ 1251200 w 1251200"/>
              <a:gd name="connsiteY0" fmla="*/ 507029 h 507029"/>
              <a:gd name="connsiteX1" fmla="*/ 0 w 1251200"/>
              <a:gd name="connsiteY1" fmla="*/ 102218 h 507029"/>
              <a:gd name="connsiteX0" fmla="*/ 2033707 w 2033707"/>
              <a:gd name="connsiteY0" fmla="*/ 528223 h 528223"/>
              <a:gd name="connsiteX1" fmla="*/ 0 w 2033707"/>
              <a:gd name="connsiteY1" fmla="*/ 97578 h 528223"/>
              <a:gd name="connsiteX0" fmla="*/ 2033707 w 2033707"/>
              <a:gd name="connsiteY0" fmla="*/ 488107 h 488107"/>
              <a:gd name="connsiteX1" fmla="*/ 0 w 2033707"/>
              <a:gd name="connsiteY1" fmla="*/ 57462 h 488107"/>
            </a:gdLst>
            <a:ahLst/>
            <a:cxnLst>
              <a:cxn ang="0">
                <a:pos x="connsiteX0" y="connsiteY0"/>
              </a:cxn>
              <a:cxn ang="0">
                <a:pos x="connsiteX1" y="connsiteY1"/>
              </a:cxn>
            </a:cxnLst>
            <a:rect l="l" t="t" r="r" b="b"/>
            <a:pathLst>
              <a:path w="2033707" h="488107">
                <a:moveTo>
                  <a:pt x="2033707" y="488107"/>
                </a:moveTo>
                <a:cubicBezTo>
                  <a:pt x="1657729" y="483348"/>
                  <a:pt x="220833" y="-198502"/>
                  <a:pt x="0" y="57462"/>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998338" y="1675835"/>
            <a:ext cx="3625018" cy="53640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 name="connsiteX0" fmla="*/ 2586332 w 2586332"/>
              <a:gd name="connsiteY0" fmla="*/ 54808 h 339358"/>
              <a:gd name="connsiteX1" fmla="*/ 551935 w 2586332"/>
              <a:gd name="connsiteY1" fmla="*/ 338543 h 339358"/>
              <a:gd name="connsiteX2" fmla="*/ 0 w 2586332"/>
              <a:gd name="connsiteY2" fmla="*/ 0 h 339358"/>
            </a:gdLst>
            <a:ahLst/>
            <a:cxnLst>
              <a:cxn ang="0">
                <a:pos x="connsiteX0" y="connsiteY0"/>
              </a:cxn>
              <a:cxn ang="0">
                <a:pos x="connsiteX1" y="connsiteY1"/>
              </a:cxn>
              <a:cxn ang="0">
                <a:pos x="connsiteX2" y="connsiteY2"/>
              </a:cxn>
            </a:cxnLst>
            <a:rect l="l" t="t" r="r" b="b"/>
            <a:pathLst>
              <a:path w="2586332" h="339358">
                <a:moveTo>
                  <a:pt x="2586332" y="54808"/>
                </a:moveTo>
                <a:cubicBezTo>
                  <a:pt x="1660261" y="2635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5861486" y="4527634"/>
                <a:ext cx="5748158" cy="1015663"/>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oMath>
                </a14:m>
                <a:r>
                  <a:rPr lang="en-US" sz="2000" dirty="0"/>
                  <a:t> is height of one expansion zone. Could be the depth of water at the end of the flocculator 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5861486" y="4527634"/>
                <a:ext cx="5748158" cy="1015663"/>
              </a:xfrm>
              <a:prstGeom prst="rect">
                <a:avLst/>
              </a:prstGeom>
              <a:blipFill>
                <a:blip r:embed="rId12"/>
                <a:stretch>
                  <a:fillRect l="-1168" t="-3614" b="-10241"/>
                </a:stretch>
              </a:blipFill>
            </p:spPr>
            <p:txBody>
              <a:bodyPr/>
              <a:lstStyle/>
              <a:p>
                <a:r>
                  <a:rPr lang="en-US">
                    <a:noFill/>
                  </a:rPr>
                  <a:t> </a:t>
                </a:r>
              </a:p>
            </p:txBody>
          </p:sp>
        </mc:Fallback>
      </mc:AlternateContent>
      <p:sp>
        <p:nvSpPr>
          <p:cNvPr id="13" name="TextBox 12"/>
          <p:cNvSpPr txBox="1"/>
          <p:nvPr/>
        </p:nvSpPr>
        <p:spPr>
          <a:xfrm>
            <a:off x="2332949" y="5760915"/>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530791" y="3459649"/>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1191" y="2463549"/>
            <a:ext cx="1771472" cy="349242"/>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 name="connsiteX0" fmla="*/ 2176696 w 2176696"/>
              <a:gd name="connsiteY0" fmla="*/ 90632 h 90632"/>
              <a:gd name="connsiteX1" fmla="*/ 0 w 2176696"/>
              <a:gd name="connsiteY1" fmla="*/ 0 h 90632"/>
            </a:gdLst>
            <a:ahLst/>
            <a:cxnLst>
              <a:cxn ang="0">
                <a:pos x="connsiteX0" y="connsiteY0"/>
              </a:cxn>
              <a:cxn ang="0">
                <a:pos x="connsiteX1" y="connsiteY1"/>
              </a:cxn>
            </a:cxnLst>
            <a:rect l="l" t="t" r="r" b="b"/>
            <a:pathLst>
              <a:path w="2176696" h="90632">
                <a:moveTo>
                  <a:pt x="2176696" y="90632"/>
                </a:moveTo>
                <a:cubicBezTo>
                  <a:pt x="1749907" y="56866"/>
                  <a:pt x="426789" y="33766"/>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73403" y="3528705"/>
            <a:ext cx="1749349" cy="646331"/>
          </a:xfrm>
          <a:prstGeom prst="rect">
            <a:avLst/>
          </a:prstGeom>
          <a:noFill/>
        </p:spPr>
        <p:txBody>
          <a:bodyPr wrap="square" rtlCol="0">
            <a:spAutoFit/>
          </a:bodyPr>
          <a:lstStyle/>
          <a:p>
            <a:r>
              <a:rPr lang="en-US" sz="1800" dirty="0"/>
              <a:t>Rectangular geometry</a:t>
            </a:r>
          </a:p>
        </p:txBody>
      </p:sp>
      <p:pic>
        <p:nvPicPr>
          <p:cNvPr id="2" name="Picture 1"/>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4693243" y="1933530"/>
            <a:ext cx="1287315" cy="347428"/>
          </a:xfrm>
          <a:prstGeom prst="rect">
            <a:avLst/>
          </a:prstGeom>
        </p:spPr>
      </p:pic>
      <p:pic>
        <p:nvPicPr>
          <p:cNvPr id="6" name="Picture 5" descr="\documentclass{article}&#10;\usepackage{amsmath}&#10;\pagestyle{empty}&#10;\begin{document}&#10;&#10;$$\bar \varepsilon = K_{baffle} \frac{\bar V^2}{2} \frac{1}{\theta}$$&#10;&#10;&#10;\end{document}" title="IguanaTex Bitmap Display">
            <a:extLst>
              <a:ext uri="{FF2B5EF4-FFF2-40B4-BE49-F238E27FC236}">
                <a16:creationId xmlns:a16="http://schemas.microsoft.com/office/drawing/2014/main" id="{E804F603-AC57-463C-BF8A-50DEF80871D4}"/>
              </a:ext>
            </a:extLst>
          </p:cNvPr>
          <p:cNvPicPr>
            <a:picLocks noChangeAspect="1"/>
          </p:cNvPicPr>
          <p:nvPr>
            <p:custDataLst>
              <p:tags r:id="rId2"/>
            </p:custDataLst>
          </p:nvPr>
        </p:nvPicPr>
        <p:blipFill>
          <a:blip r:embed="rId14"/>
          <a:stretch>
            <a:fillRect/>
          </a:stretch>
        </p:blipFill>
        <p:spPr>
          <a:xfrm>
            <a:off x="949716" y="2028174"/>
            <a:ext cx="1970646"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5"/>
          <a:stretch>
            <a:fillRect/>
          </a:stretch>
        </p:blipFill>
        <p:spPr>
          <a:xfrm>
            <a:off x="4780456" y="2551824"/>
            <a:ext cx="965485" cy="630857"/>
          </a:xfrm>
          <a:prstGeom prst="rect">
            <a:avLst/>
          </a:prstGeom>
        </p:spPr>
      </p:pic>
      <p:pic>
        <p:nvPicPr>
          <p:cNvPr id="8" name="Picture 7" descr="\documentclass{article}&#10;\usepackage{amsmath}&#10;\pagestyle{empty}&#10;\begin{document}&#10;&#10;$$\nu G_{CS}^2 = \frac{K_{baffle} \bar V^3}{2 H_e}$$&#10;&#10;&#10;\end{document}" title="IguanaTex Bitmap Display">
            <a:extLst>
              <a:ext uri="{FF2B5EF4-FFF2-40B4-BE49-F238E27FC236}">
                <a16:creationId xmlns:a16="http://schemas.microsoft.com/office/drawing/2014/main" id="{B49EBA1B-7CBD-4436-9291-48FB07426A39}"/>
              </a:ext>
            </a:extLst>
          </p:cNvPr>
          <p:cNvPicPr>
            <a:picLocks noChangeAspect="1"/>
          </p:cNvPicPr>
          <p:nvPr>
            <p:custDataLst>
              <p:tags r:id="rId4"/>
            </p:custDataLst>
          </p:nvPr>
        </p:nvPicPr>
        <p:blipFill>
          <a:blip r:embed="rId16"/>
          <a:stretch>
            <a:fillRect/>
          </a:stretch>
        </p:blipFill>
        <p:spPr>
          <a:xfrm>
            <a:off x="981837" y="2985280"/>
            <a:ext cx="2289854"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17"/>
          <a:stretch>
            <a:fillRect/>
          </a:stretch>
        </p:blipFill>
        <p:spPr>
          <a:xfrm>
            <a:off x="4941807" y="3525627"/>
            <a:ext cx="1203200" cy="634515"/>
          </a:xfrm>
          <a:prstGeom prst="rect">
            <a:avLst/>
          </a:prstGeom>
        </p:spPr>
      </p:pic>
      <p:pic>
        <p:nvPicPr>
          <p:cNvPr id="17" name="Picture 16" descr="\documentclass{article}&#10;\usepackage{amsmath}&#10;\pagestyle{empty}&#10;\begin{document}&#10;&#10;$$\nu G_{CS}^2 = \frac{K_{baffle}}{2 H_e} \left( \frac{Q}{W S} \right)^3$$&#10;&#10;&#10;\end{document}" title="IguanaTex Bitmap Display">
            <a:extLst>
              <a:ext uri="{FF2B5EF4-FFF2-40B4-BE49-F238E27FC236}">
                <a16:creationId xmlns:a16="http://schemas.microsoft.com/office/drawing/2014/main" id="{7BFEBF61-099B-4E01-A82B-58399BF85ED1}"/>
              </a:ext>
            </a:extLst>
          </p:cNvPr>
          <p:cNvPicPr>
            <a:picLocks noChangeAspect="1"/>
          </p:cNvPicPr>
          <p:nvPr>
            <p:custDataLst>
              <p:tags r:id="rId6"/>
            </p:custDataLst>
          </p:nvPr>
        </p:nvPicPr>
        <p:blipFill>
          <a:blip r:embed="rId18"/>
          <a:stretch>
            <a:fillRect/>
          </a:stretch>
        </p:blipFill>
        <p:spPr>
          <a:xfrm>
            <a:off x="1047828" y="3957825"/>
            <a:ext cx="2835612" cy="656461"/>
          </a:xfrm>
          <a:prstGeom prst="rect">
            <a:avLst/>
          </a:prstGeom>
          <a:ln w="28575">
            <a:solidFill>
              <a:schemeClr val="bg2"/>
            </a:solidFill>
          </a:ln>
        </p:spPr>
      </p:pic>
      <p:pic>
        <p:nvPicPr>
          <p:cNvPr id="19" name="Picture 18" descr="\documentclass{article}&#10;\usepackage{amsmath}&#10;\pagestyle{empty}&#10;\begin{document}&#10;&#10;$$G_{CS} = \sqrt{ \frac{K_{baffle}}{2 \nu H_e} \left( \frac{Q}{W S} \right)^3}$$&#10;&#10;&#10;\end{document}" title="IguanaTex Bitmap Display">
            <a:extLst>
              <a:ext uri="{FF2B5EF4-FFF2-40B4-BE49-F238E27FC236}">
                <a16:creationId xmlns:a16="http://schemas.microsoft.com/office/drawing/2014/main" id="{FBB27ABC-B4B4-4586-A205-92C2FE712CD8}"/>
              </a:ext>
            </a:extLst>
          </p:cNvPr>
          <p:cNvPicPr>
            <a:picLocks noChangeAspect="1"/>
          </p:cNvPicPr>
          <p:nvPr>
            <p:custDataLst>
              <p:tags r:id="rId7"/>
            </p:custDataLst>
          </p:nvPr>
        </p:nvPicPr>
        <p:blipFill>
          <a:blip r:embed="rId19"/>
          <a:stretch>
            <a:fillRect/>
          </a:stretch>
        </p:blipFill>
        <p:spPr>
          <a:xfrm>
            <a:off x="1047828" y="4881387"/>
            <a:ext cx="2774629" cy="702116"/>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4160107" y="3737821"/>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4160107" y="3737821"/>
                <a:ext cx="4983893" cy="1200329"/>
              </a:xfrm>
              <a:prstGeom prst="rect">
                <a:avLst/>
              </a:prstGeom>
              <a:blipFill>
                <a:blip r:embed="rId9"/>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9" name="Picture 8" descr="\documentclass{article}&#10;\usepackage{amsmath}&#10;\pagestyle{empty}&#10;\begin{document}&#10;&#10;$$\nu G_{CS}^2 = \frac{K_{baffle}}{2 H_e} \left( \frac{Q}{W S} \right)^3$$&#10;&#10;&#10;\end{document}" title="IguanaTex Bitmap Display">
            <a:extLst>
              <a:ext uri="{FF2B5EF4-FFF2-40B4-BE49-F238E27FC236}">
                <a16:creationId xmlns:a16="http://schemas.microsoft.com/office/drawing/2014/main" id="{3A3126EB-8A1F-453E-94F4-AB84B524D3EF}"/>
              </a:ext>
            </a:extLst>
          </p:cNvPr>
          <p:cNvPicPr>
            <a:picLocks noChangeAspect="1"/>
          </p:cNvPicPr>
          <p:nvPr>
            <p:custDataLst>
              <p:tags r:id="rId1"/>
            </p:custDataLst>
          </p:nvPr>
        </p:nvPicPr>
        <p:blipFill>
          <a:blip r:embed="rId10"/>
          <a:stretch>
            <a:fillRect/>
          </a:stretch>
        </p:blipFill>
        <p:spPr>
          <a:xfrm>
            <a:off x="563794" y="1709885"/>
            <a:ext cx="3435886" cy="795427"/>
          </a:xfrm>
          <a:prstGeom prst="rect">
            <a:avLst/>
          </a:prstGeom>
        </p:spPr>
      </p:pic>
      <p:pic>
        <p:nvPicPr>
          <p:cNvPr id="53" name="Picture 52" descr="\documentclass{article}&#10;\usepackage{amsmath}&#10;\pagestyle{empty}&#10;\begin{document}&#10;&#10;$$W = \frac{Q}{S}\left( \frac{K_{baffle}}{2 H_e \nu G_{CS}^2} \right)^\frac{1}{3}$$&#10;&#10;&#10;\end{document}" title="IguanaTex Bitmap Display">
            <a:extLst>
              <a:ext uri="{FF2B5EF4-FFF2-40B4-BE49-F238E27FC236}">
                <a16:creationId xmlns:a16="http://schemas.microsoft.com/office/drawing/2014/main" id="{FCE2051A-3CD0-4663-9D19-AFBD4FE321F9}"/>
              </a:ext>
            </a:extLst>
          </p:cNvPr>
          <p:cNvPicPr>
            <a:picLocks noChangeAspect="1"/>
          </p:cNvPicPr>
          <p:nvPr>
            <p:custDataLst>
              <p:tags r:id="rId2"/>
            </p:custDataLst>
          </p:nvPr>
        </p:nvPicPr>
        <p:blipFill>
          <a:blip r:embed="rId11"/>
          <a:stretch>
            <a:fillRect/>
          </a:stretch>
        </p:blipFill>
        <p:spPr>
          <a:xfrm>
            <a:off x="569159" y="2734905"/>
            <a:ext cx="2602147" cy="724293"/>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2"/>
          <a:stretch>
            <a:fillRect/>
          </a:stretch>
        </p:blipFill>
        <p:spPr>
          <a:xfrm>
            <a:off x="4020655" y="2710813"/>
            <a:ext cx="1250743" cy="667428"/>
          </a:xfrm>
          <a:prstGeom prst="rect">
            <a:avLst/>
          </a:prstGeom>
        </p:spPr>
      </p:pic>
      <p:pic>
        <p:nvPicPr>
          <p:cNvPr id="58" name="Picture 57" descr="\documentclass{article}&#10;\usepackage{amsmath}&#10;\pagestyle{empty}&#10;\begin{document}&#10;&#10;$$W_{Min} = \frac{\Pi_{HS} Q}{H_e} \left( \frac{K_{baffle}}{2 H_e \nu G_{CS}^2} \right)^\frac{1}{3}$$&#10;&#10;\end{document}" title="IguanaTex Bitmap Display">
            <a:extLst>
              <a:ext uri="{FF2B5EF4-FFF2-40B4-BE49-F238E27FC236}">
                <a16:creationId xmlns:a16="http://schemas.microsoft.com/office/drawing/2014/main" id="{1E62A943-986B-4D21-8DE9-23D14FA91265}"/>
              </a:ext>
            </a:extLst>
          </p:cNvPr>
          <p:cNvPicPr>
            <a:picLocks noChangeAspect="1"/>
          </p:cNvPicPr>
          <p:nvPr>
            <p:custDataLst>
              <p:tags r:id="rId4"/>
            </p:custDataLst>
          </p:nvPr>
        </p:nvPicPr>
        <p:blipFill>
          <a:blip r:embed="rId13"/>
          <a:stretch>
            <a:fillRect/>
          </a:stretch>
        </p:blipFill>
        <p:spPr>
          <a:xfrm>
            <a:off x="201799" y="4428550"/>
            <a:ext cx="3884199" cy="797816"/>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4"/>
          <a:stretch>
            <a:fillRect/>
          </a:stretch>
        </p:blipFill>
        <p:spPr>
          <a:xfrm>
            <a:off x="6062160" y="3026319"/>
            <a:ext cx="1589029" cy="261486"/>
          </a:xfrm>
          <a:prstGeom prst="rect">
            <a:avLst/>
          </a:prstGeom>
        </p:spPr>
      </p:pic>
      <p:pic>
        <p:nvPicPr>
          <p:cNvPr id="5" name="Picture 4" descr="\documentclass{article}&#10;\usepackage{amsmath}&#10;\pagestyle{empty}&#10;\begin{document}&#10;&#10;$$K_{baffle} = \left(\frac{\left(1 - \Pi_{vc}^{baffle}\right) ^ 2}{ \Pi_{vc}^{baffle} \Pi_{PlaneJet_{exp}} \Pi_{H_{e}S}}\right) ^ 2$$&#10;&#10;\end{document}" title="IguanaTex Bitmap Display">
            <a:extLst>
              <a:ext uri="{FF2B5EF4-FFF2-40B4-BE49-F238E27FC236}">
                <a16:creationId xmlns:a16="http://schemas.microsoft.com/office/drawing/2014/main" id="{574E341E-6A07-4694-B433-5885E56D6A93}"/>
              </a:ext>
            </a:extLst>
          </p:cNvPr>
          <p:cNvPicPr>
            <a:picLocks noChangeAspect="1"/>
          </p:cNvPicPr>
          <p:nvPr>
            <p:custDataLst>
              <p:tags r:id="rId6"/>
            </p:custDataLst>
          </p:nvPr>
        </p:nvPicPr>
        <p:blipFill>
          <a:blip r:embed="rId15"/>
          <a:stretch>
            <a:fillRect/>
          </a:stretch>
        </p:blipFill>
        <p:spPr>
          <a:xfrm>
            <a:off x="6117580" y="1770061"/>
            <a:ext cx="5339431" cy="989257"/>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7539379"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lvl="1">
              <a:lnSpc>
                <a:spcPct val="90000"/>
              </a:lnSpc>
            </a:pPr>
            <a:r>
              <a:rPr lang="en-US" sz="2400" dirty="0"/>
              <a:t>simple design</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non-uniform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8584416"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8511391" y="4202113"/>
            <a:ext cx="2962275" cy="2228850"/>
          </a:xfrm>
          <a:prstGeom prst="rect">
            <a:avLst/>
          </a:prstGeom>
          <a:noFill/>
          <a:ln w="50800">
            <a:noFill/>
            <a:miter lim="800000"/>
            <a:headEnd type="none" w="sm" len="sm"/>
            <a:tailEnd type="none" w="med" len="sm"/>
          </a:ln>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dirty="0"/>
              <a:t>Meet the target H</a:t>
            </a:r>
            <a:r>
              <a:rPr lang="en-US" baseline="-25000" dirty="0"/>
              <a:t>e</a:t>
            </a:r>
            <a:r>
              <a:rPr lang="en-US" dirty="0"/>
              <a:t>/S by decreasing the distance H between obstacles</a:t>
            </a:r>
          </a:p>
        </p:txBody>
      </p:sp>
      <p:sp>
        <p:nvSpPr>
          <p:cNvPr id="101379" name="Rectangle 3"/>
          <p:cNvSpPr>
            <a:spLocks noGrp="1" noChangeArrowheads="1"/>
          </p:cNvSpPr>
          <p:nvPr>
            <p:ph idx="1"/>
          </p:nvPr>
        </p:nvSpPr>
        <p:spPr>
          <a:xfrm>
            <a:off x="285751" y="1752600"/>
            <a:ext cx="6207516" cy="3998913"/>
          </a:xfrm>
        </p:spPr>
        <p:txBody>
          <a:bodyPr/>
          <a:lstStyle/>
          <a:p>
            <a:r>
              <a:rPr lang="en-US" dirty="0"/>
              <a:t>This design was first used at the plant in San Juan </a:t>
            </a:r>
            <a:r>
              <a:rPr lang="en-US" dirty="0" err="1"/>
              <a:t>Guarita</a:t>
            </a:r>
            <a:r>
              <a:rPr lang="en-US" dirty="0"/>
              <a:t> in western Honduras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719757" y="3752056"/>
            <a:ext cx="5921085" cy="25314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0BC5112-0702-4A9B-A93D-D3C9F6D47CF7}"/>
              </a:ext>
            </a:extLst>
          </p:cNvPr>
          <p:cNvSpPr txBox="1"/>
          <p:nvPr/>
        </p:nvSpPr>
        <p:spPr>
          <a:xfrm>
            <a:off x="7074848" y="2003191"/>
            <a:ext cx="3522537" cy="4031873"/>
          </a:xfrm>
          <a:prstGeom prst="rect">
            <a:avLst/>
          </a:prstGeom>
          <a:noFill/>
        </p:spPr>
        <p:txBody>
          <a:bodyPr wrap="square" rtlCol="0">
            <a:spAutoFit/>
          </a:bodyPr>
          <a:lstStyle/>
          <a:p>
            <a:r>
              <a:rPr lang="en-US" sz="3200" dirty="0"/>
              <a:t>If it is hard, then it might not be the right solution…</a:t>
            </a:r>
          </a:p>
          <a:p>
            <a:r>
              <a:rPr lang="en-US" sz="3200" dirty="0"/>
              <a:t>We now have an alternative geometry, the Vertical-Horizontal Flocculator</a:t>
            </a:r>
          </a:p>
        </p:txBody>
      </p:sp>
      <p:pic>
        <p:nvPicPr>
          <p:cNvPr id="6" name="Picture 5">
            <a:extLst>
              <a:ext uri="{FF2B5EF4-FFF2-40B4-BE49-F238E27FC236}">
                <a16:creationId xmlns:a16="http://schemas.microsoft.com/office/drawing/2014/main" id="{4E5C0D42-D970-4D07-BDD9-320F900F233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142681" y="1823118"/>
            <a:ext cx="1777419" cy="3211764"/>
          </a:xfrm>
          <a:prstGeom prst="rect">
            <a:avLst/>
          </a:prstGeom>
        </p:spPr>
      </p:pic>
    </p:spTree>
    <p:extLst>
      <p:ext uri="{BB962C8B-B14F-4D97-AF65-F5344CB8AC3E}">
        <p14:creationId xmlns:p14="http://schemas.microsoft.com/office/powerpoint/2010/main" val="307140451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5702541" y="2847330"/>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5702541" y="2847330"/>
                <a:ext cx="4469643" cy="1462388"/>
              </a:xfrm>
              <a:prstGeom prst="rect">
                <a:avLst/>
              </a:prstGeom>
              <a:blipFill>
                <a:blip r:embed="rId7"/>
                <a:stretch>
                  <a:fillRect l="-2725" t="-4167" r="-409" b="-5417"/>
                </a:stretch>
              </a:blipFill>
            </p:spPr>
            <p:txBody>
              <a:bodyPr/>
              <a:lstStyle/>
              <a:p>
                <a:r>
                  <a:rPr lang="en-US">
                    <a:noFill/>
                  </a:rPr>
                  <a:t> </a:t>
                </a:r>
              </a:p>
            </p:txBody>
          </p:sp>
        </mc:Fallback>
      </mc:AlternateContent>
      <p:sp>
        <p:nvSpPr>
          <p:cNvPr id="9" name="TextBox 8"/>
          <p:cNvSpPr txBox="1"/>
          <p:nvPr/>
        </p:nvSpPr>
        <p:spPr>
          <a:xfrm>
            <a:off x="3962452" y="4412545"/>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8212197" y="1843688"/>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5176533" y="5301915"/>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4634247" y="1868107"/>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6533191" y="1781154"/>
            <a:ext cx="1702400" cy="696685"/>
          </a:xfrm>
          <a:prstGeom prst="rect">
            <a:avLst/>
          </a:prstGeom>
        </p:spPr>
      </p:pic>
      <p:pic>
        <p:nvPicPr>
          <p:cNvPr id="15" name="Picture 14" descr="\documentclass{article}&#10;\usepackage{amsmath}&#10;\pagestyle{empty}&#10;\begin{document}&#10;&#10;$$H_{e_{Max}} = \left[ \frac{K_{baffle}}{2 \nu G_{CS}^2} \left( \frac{Q \Pi_{HS_{Max}}}{W} \right)^3 \right]^\frac{1}{4}$$&#10;&#10;&#10;\end{document}" title="IguanaTex Bitmap Display">
            <a:extLst>
              <a:ext uri="{FF2B5EF4-FFF2-40B4-BE49-F238E27FC236}">
                <a16:creationId xmlns:a16="http://schemas.microsoft.com/office/drawing/2014/main" id="{78ECE241-D0AF-4804-B26D-6443F807269E}"/>
              </a:ext>
            </a:extLst>
          </p:cNvPr>
          <p:cNvPicPr>
            <a:picLocks noChangeAspect="1"/>
          </p:cNvPicPr>
          <p:nvPr>
            <p:custDataLst>
              <p:tags r:id="rId3"/>
            </p:custDataLst>
          </p:nvPr>
        </p:nvPicPr>
        <p:blipFill>
          <a:blip r:embed="rId11"/>
          <a:stretch>
            <a:fillRect/>
          </a:stretch>
        </p:blipFill>
        <p:spPr>
          <a:xfrm>
            <a:off x="1348343" y="3009573"/>
            <a:ext cx="4375488"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1498328" y="4929766"/>
            <a:ext cx="2095543" cy="696686"/>
          </a:xfrm>
          <a:prstGeom prst="rect">
            <a:avLst/>
          </a:prstGeom>
        </p:spPr>
      </p:pic>
      <p:sp>
        <p:nvSpPr>
          <p:cNvPr id="4" name="TextBox 3"/>
          <p:cNvSpPr txBox="1"/>
          <p:nvPr/>
        </p:nvSpPr>
        <p:spPr>
          <a:xfrm>
            <a:off x="1926203" y="3933528"/>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3107303" y="4579859"/>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26203" y="5977813"/>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3107303" y="5650113"/>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documentclass{article}&#10;\usepackage{amsmath}&#10;\pagestyle{empty}&#10;\begin{document}&#10;&#10;$$\nu G_{CS}^2 = \frac{K_{baffle}}{2 H_e} \left( \frac{Q}{W S} \right)^3$$&#10;&#10;&#10;\end{document}" title="IguanaTex Bitmap Display">
            <a:extLst>
              <a:ext uri="{FF2B5EF4-FFF2-40B4-BE49-F238E27FC236}">
                <a16:creationId xmlns:a16="http://schemas.microsoft.com/office/drawing/2014/main" id="{32F18C8F-A1B1-4E0D-B29E-C6AB425E060B}"/>
              </a:ext>
            </a:extLst>
          </p:cNvPr>
          <p:cNvPicPr>
            <a:picLocks noChangeAspect="1"/>
          </p:cNvPicPr>
          <p:nvPr>
            <p:custDataLst>
              <p:tags r:id="rId5"/>
            </p:custDataLst>
          </p:nvPr>
        </p:nvPicPr>
        <p:blipFill>
          <a:blip r:embed="rId13"/>
          <a:stretch>
            <a:fillRect/>
          </a:stretch>
        </p:blipFill>
        <p:spPr>
          <a:xfrm>
            <a:off x="1615014" y="1755913"/>
            <a:ext cx="3117443" cy="721706"/>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Design Approach</a:t>
            </a:r>
            <a:br>
              <a:rPr lang="en-US" dirty="0"/>
            </a:br>
            <a:r>
              <a:rPr lang="en-US" sz="3600" dirty="0"/>
              <a:t>Given G</a:t>
            </a:r>
            <a:r>
              <a:rPr lang="en-US" sz="3600" baseline="-25000" dirty="0"/>
              <a:t>CS</a:t>
            </a:r>
            <a:r>
              <a:rPr lang="en-US" sz="3600" dirty="0"/>
              <a:t> and </a:t>
            </a:r>
            <a:r>
              <a:rPr lang="en-US" sz="3600" dirty="0" err="1"/>
              <a:t>G</a:t>
            </a:r>
            <a:r>
              <a:rPr lang="en-US" sz="3600" baseline="-25000" dirty="0" err="1"/>
              <a:t>CS</a:t>
            </a:r>
            <a:r>
              <a:rPr lang="en-US" sz="3600" dirty="0" err="1">
                <a:latin typeface="Symbol" pitchFamily="18" charset="2"/>
              </a:rPr>
              <a:t>q</a:t>
            </a:r>
            <a:endParaRPr lang="en-US" dirty="0">
              <a:latin typeface="Symbol" pitchFamily="18" charset="2"/>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target G</a:t>
                </a:r>
                <a:r>
                  <a:rPr lang="en-US" baseline="-25000" dirty="0"/>
                  <a:t>CS</a:t>
                </a:r>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3407" t="-7682" r="-1778" b="-16577"/>
                </a:stretch>
              </a:blipFill>
            </p:spPr>
            <p:txBody>
              <a:bodyPr/>
              <a:lstStyle/>
              <a:p>
                <a:r>
                  <a:rPr lang="en-US">
                    <a:noFill/>
                  </a:rPr>
                  <a:t> </a:t>
                </a:r>
              </a:p>
            </p:txBody>
          </p:sp>
        </mc:Fallback>
      </mc:AlternateContent>
    </p:spTree>
    <p:extLst>
      <p:ext uri="{BB962C8B-B14F-4D97-AF65-F5344CB8AC3E}">
        <p14:creationId xmlns:p14="http://schemas.microsoft.com/office/powerpoint/2010/main" val="320082627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br>
              <a:rPr lang="en-US" dirty="0"/>
            </a:br>
            <a:r>
              <a:rPr lang="en-US" dirty="0"/>
              <a:t>Start with G</a:t>
            </a:r>
            <a:r>
              <a:rPr lang="en-US" baseline="-25000" dirty="0"/>
              <a:t>CS </a:t>
            </a:r>
            <a:r>
              <a:rPr lang="en-US" dirty="0"/>
              <a:t>and </a:t>
            </a:r>
            <a:r>
              <a:rPr lang="en-US" dirty="0" err="1"/>
              <a:t>G</a:t>
            </a:r>
            <a:r>
              <a:rPr lang="en-US" baseline="-25000" dirty="0" err="1"/>
              <a:t>CS</a:t>
            </a:r>
            <a:r>
              <a:rPr lang="en-US" dirty="0" err="1">
                <a:latin typeface="Symbol" pitchFamily="18" charset="2"/>
              </a:rPr>
              <a:t>q</a:t>
            </a:r>
            <a:endParaRPr lang="en-US" dirty="0">
              <a:latin typeface="Symbol" pitchFamily="18" charset="2"/>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13"/>
                <a:stretch>
                  <a:fillRect l="-2376" t="-4582" r="-1584" b="-16173"/>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7928706" y="1646497"/>
            <a:ext cx="1112381" cy="563809"/>
          </a:xfrm>
          <a:prstGeom prst="rect">
            <a:avLst/>
          </a:prstGeom>
        </p:spPr>
      </p:pic>
      <p:pic>
        <p:nvPicPr>
          <p:cNvPr id="33" name="Picture 32" descr="\documentclass{article}&#10;\usepackage{amsmath}&#10;\pagestyle{empty}&#10;\begin{document}&#10;&#10;$$W_{Min} = \frac{\Pi_{HS_{min}} Q}{H_e} \left( \frac{K_{baffle}}{2 H_e \nu G_{CS}^2} \right)^\frac{1}{3}$$&#10;&#10;&#10;\end{document}" title="IguanaTex Bitmap Display">
            <a:extLst>
              <a:ext uri="{FF2B5EF4-FFF2-40B4-BE49-F238E27FC236}">
                <a16:creationId xmlns:a16="http://schemas.microsoft.com/office/drawing/2014/main" id="{FD0C9CC1-4B78-4CF4-BB69-7C6401D56169}"/>
              </a:ext>
            </a:extLst>
          </p:cNvPr>
          <p:cNvPicPr>
            <a:picLocks noChangeAspect="1"/>
          </p:cNvPicPr>
          <p:nvPr>
            <p:custDataLst>
              <p:tags r:id="rId2"/>
            </p:custDataLst>
          </p:nvPr>
        </p:nvPicPr>
        <p:blipFill>
          <a:blip r:embed="rId15"/>
          <a:stretch>
            <a:fillRect/>
          </a:stretch>
        </p:blipFill>
        <p:spPr>
          <a:xfrm>
            <a:off x="5832156" y="2295057"/>
            <a:ext cx="3615288" cy="676408"/>
          </a:xfrm>
          <a:prstGeom prst="rect">
            <a:avLst/>
          </a:prstGeom>
        </p:spPr>
      </p:pic>
      <p:pic>
        <p:nvPicPr>
          <p:cNvPr id="35" name="Picture 34" descr="\documentclass{article}&#10;\usepackage{amsmath}&#10;\pagestyle{empty}&#10;\begin{document}&#10;&#10;$$H_{e_{Max}} = \left[ \frac{K_{baffle}}{2 \nu G_{CS}^2} \left( \frac{Q \Pi_{HS_{Max}}}{W} \right)^3 \right]^\frac{1}{4}$$&#10;&#10;&#10;\end{document}" title="IguanaTex Bitmap Display">
            <a:extLst>
              <a:ext uri="{FF2B5EF4-FFF2-40B4-BE49-F238E27FC236}">
                <a16:creationId xmlns:a16="http://schemas.microsoft.com/office/drawing/2014/main" id="{3914EEDB-FEA6-4678-9EF8-F725868238CA}"/>
              </a:ext>
            </a:extLst>
          </p:cNvPr>
          <p:cNvPicPr>
            <a:picLocks noChangeAspect="1"/>
          </p:cNvPicPr>
          <p:nvPr>
            <p:custDataLst>
              <p:tags r:id="rId3"/>
            </p:custDataLst>
          </p:nvPr>
        </p:nvPicPr>
        <p:blipFill>
          <a:blip r:embed="rId16"/>
          <a:stretch>
            <a:fillRect/>
          </a:stretch>
        </p:blipFill>
        <p:spPr>
          <a:xfrm>
            <a:off x="6067723" y="3850780"/>
            <a:ext cx="3321117" cy="701306"/>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4"/>
            </p:custDataLst>
          </p:nvPr>
        </p:nvPicPr>
        <p:blipFill>
          <a:blip r:embed="rId17"/>
          <a:stretch>
            <a:fillRect/>
          </a:stretch>
        </p:blipFill>
        <p:spPr>
          <a:xfrm>
            <a:off x="6738610" y="4662945"/>
            <a:ext cx="1746286" cy="580571"/>
          </a:xfrm>
          <a:prstGeom prst="rect">
            <a:avLst/>
          </a:prstGeom>
        </p:spPr>
      </p:pic>
      <p:sp>
        <p:nvSpPr>
          <p:cNvPr id="5" name="TextBox 4">
            <a:extLst>
              <a:ext uri="{FF2B5EF4-FFF2-40B4-BE49-F238E27FC236}">
                <a16:creationId xmlns:a16="http://schemas.microsoft.com/office/drawing/2014/main" id="{F7575C53-6500-4408-8ECC-91969A5D912B}"/>
              </a:ext>
            </a:extLst>
          </p:cNvPr>
          <p:cNvSpPr txBox="1"/>
          <p:nvPr/>
        </p:nvSpPr>
        <p:spPr>
          <a:xfrm>
            <a:off x="9830908" y="2301415"/>
            <a:ext cx="1976823" cy="400110"/>
          </a:xfrm>
          <a:prstGeom prst="rect">
            <a:avLst/>
          </a:prstGeom>
          <a:noFill/>
        </p:spPr>
        <p:txBody>
          <a:bodyPr wrap="none" rtlCol="0">
            <a:spAutoFit/>
          </a:bodyPr>
          <a:lstStyle/>
          <a:p>
            <a:r>
              <a:rPr lang="en-US" sz="2000" dirty="0"/>
              <a:t>Where K is from </a:t>
            </a:r>
          </a:p>
        </p:txBody>
      </p:sp>
      <p:pic>
        <p:nvPicPr>
          <p:cNvPr id="10" name="Picture 9" descr="\documentclass{article}&#10;\usepackage{amsmath}&#10;\pagestyle{empty}&#10;\begin{document}&#10;&#10;$$K_{baffle_{exp}} = \left(\frac{\left(1 - \Pi_{vc}^{baffle}\right) ^ 2}{ \Pi_{vc}^{baffle} \Pi_{PlaneJet_{exp}} \Pi_{H_{e}S_{min}}}\right) ^ 2$$&#10;&#10;\end{document}" title="IguanaTex Bitmap Display">
            <a:extLst>
              <a:ext uri="{FF2B5EF4-FFF2-40B4-BE49-F238E27FC236}">
                <a16:creationId xmlns:a16="http://schemas.microsoft.com/office/drawing/2014/main" id="{5A3F79FC-D770-4723-B1D4-34615A257540}"/>
              </a:ext>
            </a:extLst>
          </p:cNvPr>
          <p:cNvPicPr>
            <a:picLocks noChangeAspect="1"/>
          </p:cNvPicPr>
          <p:nvPr>
            <p:custDataLst>
              <p:tags r:id="rId5"/>
            </p:custDataLst>
          </p:nvPr>
        </p:nvPicPr>
        <p:blipFill>
          <a:blip r:embed="rId18"/>
          <a:stretch>
            <a:fillRect/>
          </a:stretch>
        </p:blipFill>
        <p:spPr>
          <a:xfrm>
            <a:off x="9564639" y="2771410"/>
            <a:ext cx="2465007" cy="400110"/>
          </a:xfrm>
          <a:prstGeom prst="rect">
            <a:avLst/>
          </a:prstGeom>
        </p:spPr>
      </p:pic>
      <p:pic>
        <p:nvPicPr>
          <p:cNvPr id="23" name="Picture 22" descr="\documentclass{article}&#10;\usepackage{amsmath}&#10;\pagestyle{empty}&#10;\begin{document}&#10;&#10;$$S = \left(\frac{Q}{W H_e}\right)^3   \frac{ \left(1 - \Pi_{vc}^{baffle}\right) ^ 4}{2 \nu G_{CS}^2 \left( \Pi_{vc}^{baffle} \Pi_{PlaneJet_{exp}} \right)^2}$$&#10;&#10;&#10;\end{document}" title="IguanaTex Bitmap Display">
            <a:extLst>
              <a:ext uri="{FF2B5EF4-FFF2-40B4-BE49-F238E27FC236}">
                <a16:creationId xmlns:a16="http://schemas.microsoft.com/office/drawing/2014/main" id="{03F9F59F-B135-4F0A-8510-BB52CA466FC6}"/>
              </a:ext>
            </a:extLst>
          </p:cNvPr>
          <p:cNvPicPr>
            <a:picLocks noChangeAspect="1"/>
          </p:cNvPicPr>
          <p:nvPr>
            <p:custDataLst>
              <p:tags r:id="rId6"/>
            </p:custDataLst>
          </p:nvPr>
        </p:nvPicPr>
        <p:blipFill>
          <a:blip r:embed="rId19"/>
          <a:stretch>
            <a:fillRect/>
          </a:stretch>
        </p:blipFill>
        <p:spPr>
          <a:xfrm>
            <a:off x="6802978" y="5328706"/>
            <a:ext cx="5083426" cy="937144"/>
          </a:xfrm>
          <a:prstGeom prst="rect">
            <a:avLst/>
          </a:prstGeom>
        </p:spPr>
      </p:pic>
      <p:pic>
        <p:nvPicPr>
          <p:cNvPr id="26" name="Picture 25" descr="\documentclass{article}&#10;\usepackage{amsmath}&#10;\pagestyle{empty}&#10;\begin{document}&#10;&#10;$$VOL = Q\theta$$&#10;&#10;&#10;\end{document}" title="IguanaTex Bitmap Display">
            <a:extLst>
              <a:ext uri="{FF2B5EF4-FFF2-40B4-BE49-F238E27FC236}">
                <a16:creationId xmlns:a16="http://schemas.microsoft.com/office/drawing/2014/main" id="{97DB10D3-7823-4ADB-8D6A-2D9A6AB0C2C1}"/>
              </a:ext>
            </a:extLst>
          </p:cNvPr>
          <p:cNvPicPr>
            <a:picLocks noChangeAspect="1"/>
          </p:cNvPicPr>
          <p:nvPr>
            <p:custDataLst>
              <p:tags r:id="rId7"/>
            </p:custDataLst>
          </p:nvPr>
        </p:nvPicPr>
        <p:blipFill>
          <a:blip r:embed="rId20"/>
          <a:stretch>
            <a:fillRect/>
          </a:stretch>
        </p:blipFill>
        <p:spPr>
          <a:xfrm>
            <a:off x="9830908" y="1778571"/>
            <a:ext cx="1214476" cy="227047"/>
          </a:xfrm>
          <a:prstGeom prst="rect">
            <a:avLst/>
          </a:prstGeom>
        </p:spPr>
      </p:pic>
      <p:cxnSp>
        <p:nvCxnSpPr>
          <p:cNvPr id="29" name="Straight Arrow Connector 28">
            <a:extLst>
              <a:ext uri="{FF2B5EF4-FFF2-40B4-BE49-F238E27FC236}">
                <a16:creationId xmlns:a16="http://schemas.microsoft.com/office/drawing/2014/main" id="{8F3B3535-CD04-4A09-8896-0729CCD85DDD}"/>
              </a:ext>
            </a:extLst>
          </p:cNvPr>
          <p:cNvCxnSpPr/>
          <p:nvPr/>
        </p:nvCxnSpPr>
        <p:spPr>
          <a:xfrm flipV="1">
            <a:off x="5198724" y="4269697"/>
            <a:ext cx="804255" cy="179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5225CFB-5828-41DE-84BC-712ED3BC34DD}"/>
              </a:ext>
            </a:extLst>
          </p:cNvPr>
          <p:cNvCxnSpPr>
            <a:cxnSpLocks/>
            <a:endCxn id="21" idx="1"/>
          </p:cNvCxnSpPr>
          <p:nvPr/>
        </p:nvCxnSpPr>
        <p:spPr>
          <a:xfrm>
            <a:off x="6139479" y="4857863"/>
            <a:ext cx="599131" cy="95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944B605-13D6-44FA-9C8A-42795F868F69}"/>
              </a:ext>
            </a:extLst>
          </p:cNvPr>
          <p:cNvCxnSpPr>
            <a:cxnSpLocks/>
          </p:cNvCxnSpPr>
          <p:nvPr/>
        </p:nvCxnSpPr>
        <p:spPr>
          <a:xfrm flipV="1">
            <a:off x="5152512" y="2701525"/>
            <a:ext cx="679644" cy="111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4125B95-83A4-4137-86E9-39B81230BB01}"/>
              </a:ext>
            </a:extLst>
          </p:cNvPr>
          <p:cNvCxnSpPr>
            <a:cxnSpLocks/>
          </p:cNvCxnSpPr>
          <p:nvPr/>
        </p:nvCxnSpPr>
        <p:spPr>
          <a:xfrm>
            <a:off x="2387699" y="5595890"/>
            <a:ext cx="4350911" cy="106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90761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2220368"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444590" y="3359574"/>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(bottom-up perspective)</a:t>
            </a:r>
          </a:p>
        </p:txBody>
      </p:sp>
      <p:sp>
        <p:nvSpPr>
          <p:cNvPr id="4" name="TextBox 3"/>
          <p:cNvSpPr txBox="1"/>
          <p:nvPr/>
        </p:nvSpPr>
        <p:spPr>
          <a:xfrm>
            <a:off x="4586825" y="1603368"/>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4586825" y="3149293"/>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4687111" y="4612313"/>
            <a:ext cx="6005835" cy="1569660"/>
          </a:xfrm>
          <a:prstGeom prst="rect">
            <a:avLst/>
          </a:prstGeom>
          <a:noFill/>
        </p:spPr>
        <p:txBody>
          <a:bodyPr wrap="square" rtlCol="0">
            <a:spAutoFit/>
          </a:bodyPr>
          <a:lstStyle/>
          <a:p>
            <a:r>
              <a:rPr lang="en-US" sz="2400" dirty="0"/>
              <a:t>Collision potential is a function of velocity. This suggests that a flocculator would perform worse if the flow rate was decreased. I don’t know if anyone has ever demonstrated that!</a:t>
            </a:r>
          </a:p>
        </p:txBody>
      </p:sp>
      <p:sp>
        <p:nvSpPr>
          <p:cNvPr id="17" name="TextBox 16"/>
          <p:cNvSpPr txBox="1"/>
          <p:nvPr/>
        </p:nvSpPr>
        <p:spPr>
          <a:xfrm>
            <a:off x="4586825" y="2347409"/>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4542937" y="2809729"/>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cxnSpLocks/>
            <a:stCxn id="6" idx="1"/>
          </p:cNvCxnSpPr>
          <p:nvPr/>
        </p:nvCxnSpPr>
        <p:spPr bwMode="auto">
          <a:xfrm rot="10800000" flipV="1">
            <a:off x="3117557" y="2979006"/>
            <a:ext cx="1425380" cy="449994"/>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a:endCxn id="31" idx="1"/>
          </p:cNvCxnSpPr>
          <p:nvPr/>
        </p:nvCxnSpPr>
        <p:spPr bwMode="auto">
          <a:xfrm rot="10800000" flipV="1">
            <a:off x="2536031" y="2979006"/>
            <a:ext cx="2006907" cy="329782"/>
          </a:xfrm>
          <a:prstGeom prst="bentConnector2">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4687111" y="2042732"/>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a:cxnSpLocks/>
            <a:stCxn id="29" idx="1"/>
          </p:cNvCxnSpPr>
          <p:nvPr/>
        </p:nvCxnSpPr>
        <p:spPr bwMode="auto">
          <a:xfrm rot="10800000" flipV="1">
            <a:off x="1961203" y="2212009"/>
            <a:ext cx="2725909" cy="258710"/>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875239" y="1603368"/>
            <a:ext cx="1467551"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987132" y="2344353"/>
            <a:ext cx="864807" cy="502287"/>
          </a:xfrm>
          <a:prstGeom prst="rect">
            <a:avLst/>
          </a:prstGeom>
        </p:spPr>
      </p:pic>
      <p:pic>
        <p:nvPicPr>
          <p:cNvPr id="7" name="Picture 6" descr="\documentclass{article}&#10;\usepackage{amsmath}&#10;\pagestyle{empty}&#10;\begin{document}&#10;&#10;$$\bar \varepsilon = K_{baffle} \frac{\bar V^2}{2} \frac{\bar V}{H_e}$$&#10;&#10;&#10;\end{document}" title="IguanaTex Bitmap Display">
            <a:extLst>
              <a:ext uri="{FF2B5EF4-FFF2-40B4-BE49-F238E27FC236}">
                <a16:creationId xmlns:a16="http://schemas.microsoft.com/office/drawing/2014/main" id="{1F14C765-DA2E-41AF-8136-217B50ECAA72}"/>
              </a:ext>
            </a:extLst>
          </p:cNvPr>
          <p:cNvPicPr>
            <a:picLocks noChangeAspect="1"/>
          </p:cNvPicPr>
          <p:nvPr>
            <p:custDataLst>
              <p:tags r:id="rId3"/>
            </p:custDataLst>
          </p:nvPr>
        </p:nvPicPr>
        <p:blipFill>
          <a:blip r:embed="rId11"/>
          <a:stretch>
            <a:fillRect/>
          </a:stretch>
        </p:blipFill>
        <p:spPr>
          <a:xfrm>
            <a:off x="1204501" y="3350125"/>
            <a:ext cx="1913056" cy="570714"/>
          </a:xfrm>
          <a:prstGeom prst="rect">
            <a:avLst/>
          </a:prstGeom>
        </p:spPr>
      </p:pic>
      <p:pic>
        <p:nvPicPr>
          <p:cNvPr id="14" name="Picture 13" descr="\documentclass{article}&#10;\usepackage{amsmath}&#10;\pagestyle{empty}&#10;\begin{document}&#10;&#10;$$G_{CS} \theta_e = \frac{H_e}{\bar V} \sqrt{ \frac{K_{baffle}}{\nu} \frac{\bar V^2}{2} \frac{\bar V}{H_e}}$$&#10;&#10;&#10;\end{document}" title="IguanaTex Bitmap Display">
            <a:extLst>
              <a:ext uri="{FF2B5EF4-FFF2-40B4-BE49-F238E27FC236}">
                <a16:creationId xmlns:a16="http://schemas.microsoft.com/office/drawing/2014/main" id="{52C46C52-9185-46BD-89F0-716FA32D67ED}"/>
              </a:ext>
            </a:extLst>
          </p:cNvPr>
          <p:cNvPicPr>
            <a:picLocks noChangeAspect="1"/>
          </p:cNvPicPr>
          <p:nvPr>
            <p:custDataLst>
              <p:tags r:id="rId4"/>
            </p:custDataLst>
          </p:nvPr>
        </p:nvPicPr>
        <p:blipFill>
          <a:blip r:embed="rId12"/>
          <a:stretch>
            <a:fillRect/>
          </a:stretch>
        </p:blipFill>
        <p:spPr>
          <a:xfrm>
            <a:off x="834860" y="4027474"/>
            <a:ext cx="3182604" cy="725039"/>
          </a:xfrm>
          <a:prstGeom prst="rect">
            <a:avLst/>
          </a:prstGeom>
        </p:spPr>
      </p:pic>
      <p:pic>
        <p:nvPicPr>
          <p:cNvPr id="20" name="Picture 19" descr="\documentclass{article}&#10;\usepackage{amsmath}&#10;\pagestyle{empty}&#10;\begin{document}&#10;&#10;$$G_{CS} \theta_e = \sqrt{ \frac{H_e K_{baffle} \bar V}{2 \nu}}$$&#10;&#10;&#10;\end{document}" title="IguanaTex Bitmap Display">
            <a:extLst>
              <a:ext uri="{FF2B5EF4-FFF2-40B4-BE49-F238E27FC236}">
                <a16:creationId xmlns:a16="http://schemas.microsoft.com/office/drawing/2014/main" id="{01B38FB4-1FD5-402A-8824-91771B1B0D54}"/>
              </a:ext>
            </a:extLst>
          </p:cNvPr>
          <p:cNvPicPr>
            <a:picLocks noChangeAspect="1"/>
          </p:cNvPicPr>
          <p:nvPr>
            <p:custDataLst>
              <p:tags r:id="rId5"/>
            </p:custDataLst>
          </p:nvPr>
        </p:nvPicPr>
        <p:blipFill>
          <a:blip r:embed="rId13"/>
          <a:stretch>
            <a:fillRect/>
          </a:stretch>
        </p:blipFill>
        <p:spPr>
          <a:xfrm>
            <a:off x="903215" y="5132285"/>
            <a:ext cx="2594419" cy="580904"/>
          </a:xfrm>
          <a:prstGeom prst="rect">
            <a:avLst/>
          </a:prstGeom>
        </p:spPr>
      </p:pic>
      <p:pic>
        <p:nvPicPr>
          <p:cNvPr id="23" name="Picture 22" descr="\documentclass{article}&#10;\usepackage{amsmath}&#10;\pagestyle{empty}&#10;\begin{document}&#10;&#10;$$G_{CS} \theta_e = \sqrt{ \frac{H_e K_{baffle} Q}{2\nu W S}}$$&#10;&#10;&#10;\end{document}" title="IguanaTex Bitmap Display">
            <a:extLst>
              <a:ext uri="{FF2B5EF4-FFF2-40B4-BE49-F238E27FC236}">
                <a16:creationId xmlns:a16="http://schemas.microsoft.com/office/drawing/2014/main" id="{A30A4D55-1654-48EC-BA4A-ACB9BE5CB6ED}"/>
              </a:ext>
            </a:extLst>
          </p:cNvPr>
          <p:cNvPicPr>
            <a:picLocks noChangeAspect="1"/>
          </p:cNvPicPr>
          <p:nvPr>
            <p:custDataLst>
              <p:tags r:id="rId6"/>
            </p:custDataLst>
          </p:nvPr>
        </p:nvPicPr>
        <p:blipFill>
          <a:blip r:embed="rId14"/>
          <a:stretch>
            <a:fillRect/>
          </a:stretch>
        </p:blipFill>
        <p:spPr>
          <a:xfrm>
            <a:off x="906128" y="5995809"/>
            <a:ext cx="2591506"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32724C-B338-4C5B-873C-34D18F43DDA1}"/>
              </a:ext>
            </a:extLst>
          </p:cNvPr>
          <p:cNvPicPr>
            <a:picLocks noChangeAspect="1"/>
          </p:cNvPicPr>
          <p:nvPr/>
        </p:nvPicPr>
        <p:blipFill rotWithShape="1">
          <a:blip r:embed="rId2"/>
          <a:srcRect t="1" b="674"/>
          <a:stretch/>
        </p:blipFill>
        <p:spPr>
          <a:xfrm>
            <a:off x="457198" y="1548831"/>
            <a:ext cx="2471298" cy="5117758"/>
          </a:xfrm>
          <a:prstGeom prst="rect">
            <a:avLst/>
          </a:prstGeom>
        </p:spPr>
      </p:pic>
      <p:sp>
        <p:nvSpPr>
          <p:cNvPr id="8" name="Title 7">
            <a:extLst>
              <a:ext uri="{FF2B5EF4-FFF2-40B4-BE49-F238E27FC236}">
                <a16:creationId xmlns:a16="http://schemas.microsoft.com/office/drawing/2014/main" id="{21372E75-21A5-4FBB-9751-143413A04513}"/>
              </a:ext>
            </a:extLst>
          </p:cNvPr>
          <p:cNvSpPr>
            <a:spLocks noGrp="1"/>
          </p:cNvSpPr>
          <p:nvPr>
            <p:ph type="title"/>
          </p:nvPr>
        </p:nvSpPr>
        <p:spPr/>
        <p:txBody>
          <a:bodyPr/>
          <a:lstStyle/>
          <a:p>
            <a:r>
              <a:rPr lang="en-US" dirty="0">
                <a:solidFill>
                  <a:srgbClr val="FF0000"/>
                </a:solidFill>
              </a:rPr>
              <a:t>Vertical</a:t>
            </a:r>
            <a:r>
              <a:rPr lang="en-US" dirty="0"/>
              <a:t> –</a:t>
            </a:r>
            <a:r>
              <a:rPr lang="en-US" dirty="0">
                <a:solidFill>
                  <a:srgbClr val="FF0000"/>
                </a:solidFill>
              </a:rPr>
              <a:t> </a:t>
            </a:r>
            <a:r>
              <a:rPr lang="en-US" dirty="0">
                <a:solidFill>
                  <a:schemeClr val="accent1"/>
                </a:solidFill>
              </a:rPr>
              <a:t>Horizontal </a:t>
            </a:r>
            <a:r>
              <a:rPr lang="en-US" dirty="0"/>
              <a:t>Flocculator for approximately 0.5 – 20 L/s</a:t>
            </a:r>
          </a:p>
        </p:txBody>
      </p:sp>
      <p:cxnSp>
        <p:nvCxnSpPr>
          <p:cNvPr id="16" name="Straight Arrow Connector 15">
            <a:extLst>
              <a:ext uri="{FF2B5EF4-FFF2-40B4-BE49-F238E27FC236}">
                <a16:creationId xmlns:a16="http://schemas.microsoft.com/office/drawing/2014/main" id="{F0F4D033-190F-47D3-A8A6-CA267260A004}"/>
              </a:ext>
            </a:extLst>
          </p:cNvPr>
          <p:cNvCxnSpPr>
            <a:cxnSpLocks/>
          </p:cNvCxnSpPr>
          <p:nvPr/>
        </p:nvCxnSpPr>
        <p:spPr>
          <a:xfrm rot="5400000" flipV="1">
            <a:off x="1963642" y="5786143"/>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97967F-D2A3-4FB7-A834-67FAAE63714A}"/>
              </a:ext>
            </a:extLst>
          </p:cNvPr>
          <p:cNvCxnSpPr>
            <a:cxnSpLocks/>
          </p:cNvCxnSpPr>
          <p:nvPr/>
        </p:nvCxnSpPr>
        <p:spPr>
          <a:xfrm rot="5400000" flipV="1">
            <a:off x="1963642" y="5587590"/>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B7BCDD-1501-4E99-8DC2-66E2E1994673}"/>
              </a:ext>
            </a:extLst>
          </p:cNvPr>
          <p:cNvCxnSpPr>
            <a:cxnSpLocks/>
          </p:cNvCxnSpPr>
          <p:nvPr/>
        </p:nvCxnSpPr>
        <p:spPr>
          <a:xfrm rot="5400000" flipV="1">
            <a:off x="1963642" y="5389036"/>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5C936C-82F3-4164-BA36-E89339A64343}"/>
              </a:ext>
            </a:extLst>
          </p:cNvPr>
          <p:cNvCxnSpPr>
            <a:cxnSpLocks/>
          </p:cNvCxnSpPr>
          <p:nvPr/>
        </p:nvCxnSpPr>
        <p:spPr>
          <a:xfrm rot="5400000" flipV="1">
            <a:off x="1963642" y="5190482"/>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018367-8362-4BC2-B59E-26093F291500}"/>
              </a:ext>
            </a:extLst>
          </p:cNvPr>
          <p:cNvCxnSpPr>
            <a:cxnSpLocks/>
          </p:cNvCxnSpPr>
          <p:nvPr/>
        </p:nvCxnSpPr>
        <p:spPr>
          <a:xfrm rot="5400000" flipV="1">
            <a:off x="1963642" y="4991927"/>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56A822A-9B8C-4D1B-92A2-9DDB084D4FE1}"/>
              </a:ext>
            </a:extLst>
          </p:cNvPr>
          <p:cNvCxnSpPr>
            <a:cxnSpLocks/>
          </p:cNvCxnSpPr>
          <p:nvPr/>
        </p:nvCxnSpPr>
        <p:spPr>
          <a:xfrm rot="5400000" flipV="1">
            <a:off x="1963642" y="4793373"/>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90C3069-446D-4792-A9CC-15D97E5634C1}"/>
              </a:ext>
            </a:extLst>
          </p:cNvPr>
          <p:cNvCxnSpPr>
            <a:cxnSpLocks/>
          </p:cNvCxnSpPr>
          <p:nvPr/>
        </p:nvCxnSpPr>
        <p:spPr>
          <a:xfrm rot="5400000" flipV="1">
            <a:off x="1963642" y="4594820"/>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BE3F6BD-5EF1-4E2D-A912-DB4BDDE82408}"/>
              </a:ext>
            </a:extLst>
          </p:cNvPr>
          <p:cNvCxnSpPr>
            <a:cxnSpLocks/>
          </p:cNvCxnSpPr>
          <p:nvPr/>
        </p:nvCxnSpPr>
        <p:spPr>
          <a:xfrm rot="5400000" flipV="1">
            <a:off x="1963642" y="4396266"/>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387DD5-A7EE-48BB-A188-0989C466C29B}"/>
              </a:ext>
            </a:extLst>
          </p:cNvPr>
          <p:cNvCxnSpPr>
            <a:cxnSpLocks/>
          </p:cNvCxnSpPr>
          <p:nvPr/>
        </p:nvCxnSpPr>
        <p:spPr>
          <a:xfrm rot="5400000" flipV="1">
            <a:off x="1963642" y="4197712"/>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77E8401-EB66-409F-A431-55991F8C2BF6}"/>
              </a:ext>
            </a:extLst>
          </p:cNvPr>
          <p:cNvCxnSpPr>
            <a:cxnSpLocks/>
          </p:cNvCxnSpPr>
          <p:nvPr/>
        </p:nvCxnSpPr>
        <p:spPr>
          <a:xfrm rot="5400000" flipV="1">
            <a:off x="1963642" y="3999158"/>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21B4549-7255-431E-8CBC-99B6405F6B7A}"/>
              </a:ext>
            </a:extLst>
          </p:cNvPr>
          <p:cNvCxnSpPr>
            <a:cxnSpLocks/>
          </p:cNvCxnSpPr>
          <p:nvPr/>
        </p:nvCxnSpPr>
        <p:spPr>
          <a:xfrm rot="5400000" flipV="1">
            <a:off x="1963642" y="3800603"/>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95C78A5-EF30-48F2-BFD1-C0067EB11916}"/>
              </a:ext>
            </a:extLst>
          </p:cNvPr>
          <p:cNvCxnSpPr>
            <a:cxnSpLocks/>
          </p:cNvCxnSpPr>
          <p:nvPr/>
        </p:nvCxnSpPr>
        <p:spPr>
          <a:xfrm rot="5400000" flipV="1">
            <a:off x="1963642" y="3602050"/>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70A47E7-98E0-459A-BFE9-346B41602F14}"/>
              </a:ext>
            </a:extLst>
          </p:cNvPr>
          <p:cNvCxnSpPr>
            <a:cxnSpLocks/>
          </p:cNvCxnSpPr>
          <p:nvPr/>
        </p:nvCxnSpPr>
        <p:spPr>
          <a:xfrm rot="5400000" flipV="1">
            <a:off x="1963642" y="3403496"/>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0F0CF26-B787-48DA-A276-70C44B3A5027}"/>
              </a:ext>
            </a:extLst>
          </p:cNvPr>
          <p:cNvCxnSpPr>
            <a:cxnSpLocks/>
          </p:cNvCxnSpPr>
          <p:nvPr/>
        </p:nvCxnSpPr>
        <p:spPr>
          <a:xfrm rot="5400000" flipV="1">
            <a:off x="1963642" y="3204942"/>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084D82-053B-4238-891D-A3C100C27D9F}"/>
              </a:ext>
            </a:extLst>
          </p:cNvPr>
          <p:cNvCxnSpPr>
            <a:cxnSpLocks/>
          </p:cNvCxnSpPr>
          <p:nvPr/>
        </p:nvCxnSpPr>
        <p:spPr>
          <a:xfrm rot="5400000" flipV="1">
            <a:off x="1963642" y="3006388"/>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F7F5D21-6479-40A1-A936-6B3AA8345218}"/>
              </a:ext>
            </a:extLst>
          </p:cNvPr>
          <p:cNvCxnSpPr>
            <a:cxnSpLocks/>
          </p:cNvCxnSpPr>
          <p:nvPr/>
        </p:nvCxnSpPr>
        <p:spPr>
          <a:xfrm rot="5400000" flipV="1">
            <a:off x="1963642" y="2807834"/>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7481D0-0824-4CA8-A38D-9BC765206BFF}"/>
              </a:ext>
            </a:extLst>
          </p:cNvPr>
          <p:cNvCxnSpPr>
            <a:cxnSpLocks/>
          </p:cNvCxnSpPr>
          <p:nvPr/>
        </p:nvCxnSpPr>
        <p:spPr>
          <a:xfrm rot="5400000" flipV="1">
            <a:off x="1963642" y="2609280"/>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F981420-D0A1-4E37-8F90-CC1D744C3DFF}"/>
              </a:ext>
            </a:extLst>
          </p:cNvPr>
          <p:cNvCxnSpPr>
            <a:cxnSpLocks/>
          </p:cNvCxnSpPr>
          <p:nvPr/>
        </p:nvCxnSpPr>
        <p:spPr>
          <a:xfrm rot="5400000" flipV="1">
            <a:off x="1963642" y="2410726"/>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002CB03-3595-4DC5-8688-BC3B9DE70CAA}"/>
              </a:ext>
            </a:extLst>
          </p:cNvPr>
          <p:cNvCxnSpPr>
            <a:cxnSpLocks/>
          </p:cNvCxnSpPr>
          <p:nvPr/>
        </p:nvCxnSpPr>
        <p:spPr>
          <a:xfrm flipV="1">
            <a:off x="1963643" y="2409291"/>
            <a:ext cx="0" cy="3855377"/>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52DB150-ECBD-494E-AF23-59FB2DE32280}"/>
              </a:ext>
            </a:extLst>
          </p:cNvPr>
          <p:cNvPicPr>
            <a:picLocks noChangeAspect="1"/>
          </p:cNvPicPr>
          <p:nvPr/>
        </p:nvPicPr>
        <p:blipFill>
          <a:blip r:embed="rId3"/>
          <a:stretch>
            <a:fillRect/>
          </a:stretch>
        </p:blipFill>
        <p:spPr>
          <a:xfrm>
            <a:off x="6862507" y="1829210"/>
            <a:ext cx="2551509" cy="4610531"/>
          </a:xfrm>
          <a:prstGeom prst="rect">
            <a:avLst/>
          </a:prstGeom>
        </p:spPr>
      </p:pic>
      <p:grpSp>
        <p:nvGrpSpPr>
          <p:cNvPr id="34" name="Group 33">
            <a:extLst>
              <a:ext uri="{FF2B5EF4-FFF2-40B4-BE49-F238E27FC236}">
                <a16:creationId xmlns:a16="http://schemas.microsoft.com/office/drawing/2014/main" id="{BF649463-68B8-4765-ABA4-A4CED4911F73}"/>
              </a:ext>
            </a:extLst>
          </p:cNvPr>
          <p:cNvGrpSpPr/>
          <p:nvPr/>
        </p:nvGrpSpPr>
        <p:grpSpPr>
          <a:xfrm>
            <a:off x="2993435" y="1646180"/>
            <a:ext cx="1012127" cy="5020409"/>
            <a:chOff x="6832315" y="1578841"/>
            <a:chExt cx="1012127" cy="2381840"/>
          </a:xfrm>
        </p:grpSpPr>
        <p:cxnSp>
          <p:nvCxnSpPr>
            <p:cNvPr id="36" name="Straight Connector 35">
              <a:extLst>
                <a:ext uri="{FF2B5EF4-FFF2-40B4-BE49-F238E27FC236}">
                  <a16:creationId xmlns:a16="http://schemas.microsoft.com/office/drawing/2014/main" id="{7F431B2E-F220-4490-B030-56DDDCFA1ADD}"/>
                </a:ext>
              </a:extLst>
            </p:cNvPr>
            <p:cNvCxnSpPr>
              <a:cxnSpLocks/>
            </p:cNvCxnSpPr>
            <p:nvPr/>
          </p:nvCxnSpPr>
          <p:spPr>
            <a:xfrm rot="16200000">
              <a:off x="7196875" y="1214282"/>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63A496E-0535-48E3-B202-B551CC873E72}"/>
                </a:ext>
              </a:extLst>
            </p:cNvPr>
            <p:cNvCxnSpPr>
              <a:cxnSpLocks/>
            </p:cNvCxnSpPr>
            <p:nvPr/>
          </p:nvCxnSpPr>
          <p:spPr>
            <a:xfrm rot="16200000">
              <a:off x="7206805" y="3596121"/>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F33C5C3-0F0D-4452-9261-D89AB4F5F8AE}"/>
                </a:ext>
              </a:extLst>
            </p:cNvPr>
            <p:cNvCxnSpPr>
              <a:cxnSpLocks/>
            </p:cNvCxnSpPr>
            <p:nvPr/>
          </p:nvCxnSpPr>
          <p:spPr>
            <a:xfrm>
              <a:off x="7196875" y="1578841"/>
              <a:ext cx="0" cy="2381839"/>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A57D2D-F6E0-4253-A17D-BAC98A9EA2B7}"/>
                </a:ext>
              </a:extLst>
            </p:cNvPr>
            <p:cNvSpPr txBox="1"/>
            <p:nvPr/>
          </p:nvSpPr>
          <p:spPr>
            <a:xfrm>
              <a:off x="6842245" y="2435736"/>
              <a:ext cx="1002197" cy="523220"/>
            </a:xfrm>
            <a:prstGeom prst="rect">
              <a:avLst/>
            </a:prstGeom>
            <a:solidFill>
              <a:schemeClr val="bg1"/>
            </a:solidFill>
          </p:spPr>
          <p:txBody>
            <a:bodyPr wrap="none" rtlCol="0">
              <a:spAutoFit/>
            </a:bodyPr>
            <a:lstStyle/>
            <a:p>
              <a:r>
                <a:rPr lang="en-US" dirty="0"/>
                <a:t>2.5 m</a:t>
              </a:r>
            </a:p>
          </p:txBody>
        </p:sp>
      </p:grpSp>
      <p:grpSp>
        <p:nvGrpSpPr>
          <p:cNvPr id="45" name="Group 44">
            <a:extLst>
              <a:ext uri="{FF2B5EF4-FFF2-40B4-BE49-F238E27FC236}">
                <a16:creationId xmlns:a16="http://schemas.microsoft.com/office/drawing/2014/main" id="{3E0596ED-A13F-4689-8333-269242DD74CC}"/>
              </a:ext>
            </a:extLst>
          </p:cNvPr>
          <p:cNvGrpSpPr/>
          <p:nvPr/>
        </p:nvGrpSpPr>
        <p:grpSpPr>
          <a:xfrm rot="1013900">
            <a:off x="8225449" y="1610575"/>
            <a:ext cx="869941" cy="729119"/>
            <a:chOff x="126699" y="3970955"/>
            <a:chExt cx="6705616" cy="729119"/>
          </a:xfrm>
        </p:grpSpPr>
        <p:cxnSp>
          <p:nvCxnSpPr>
            <p:cNvPr id="46" name="Straight Connector 45">
              <a:extLst>
                <a:ext uri="{FF2B5EF4-FFF2-40B4-BE49-F238E27FC236}">
                  <a16:creationId xmlns:a16="http://schemas.microsoft.com/office/drawing/2014/main" id="{FE4BDA94-E157-4E62-AAAB-D464932E0A2C}"/>
                </a:ext>
              </a:extLst>
            </p:cNvPr>
            <p:cNvCxnSpPr/>
            <p:nvPr/>
          </p:nvCxnSpPr>
          <p:spPr>
            <a:xfrm>
              <a:off x="126699"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BE6B54-4300-4571-91DD-9D4A05237425}"/>
                </a:ext>
              </a:extLst>
            </p:cNvPr>
            <p:cNvCxnSpPr/>
            <p:nvPr/>
          </p:nvCxnSpPr>
          <p:spPr>
            <a:xfrm>
              <a:off x="6832315"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FD3E3C4-BF02-4B81-B5B4-69BECF551A22}"/>
                </a:ext>
              </a:extLst>
            </p:cNvPr>
            <p:cNvCxnSpPr/>
            <p:nvPr/>
          </p:nvCxnSpPr>
          <p:spPr>
            <a:xfrm>
              <a:off x="126699" y="4315146"/>
              <a:ext cx="6705616" cy="0"/>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5F73E7B-D15E-4F5E-85A4-70DD19B2E731}"/>
                </a:ext>
              </a:extLst>
            </p:cNvPr>
            <p:cNvSpPr txBox="1"/>
            <p:nvPr/>
          </p:nvSpPr>
          <p:spPr>
            <a:xfrm>
              <a:off x="1518485" y="4165131"/>
              <a:ext cx="4575945" cy="307777"/>
            </a:xfrm>
            <a:prstGeom prst="rect">
              <a:avLst/>
            </a:prstGeom>
            <a:solidFill>
              <a:schemeClr val="bg1"/>
            </a:solidFill>
          </p:spPr>
          <p:txBody>
            <a:bodyPr wrap="square" rtlCol="0">
              <a:spAutoFit/>
            </a:bodyPr>
            <a:lstStyle/>
            <a:p>
              <a:r>
                <a:rPr lang="en-US" sz="1400" dirty="0"/>
                <a:t>0.5 m</a:t>
              </a:r>
            </a:p>
          </p:txBody>
        </p:sp>
      </p:grpSp>
      <p:sp>
        <p:nvSpPr>
          <p:cNvPr id="14" name="Rectangle 13">
            <a:extLst>
              <a:ext uri="{FF2B5EF4-FFF2-40B4-BE49-F238E27FC236}">
                <a16:creationId xmlns:a16="http://schemas.microsoft.com/office/drawing/2014/main" id="{76285133-1B7A-45B4-BF9B-126BB1C2588A}"/>
              </a:ext>
            </a:extLst>
          </p:cNvPr>
          <p:cNvSpPr/>
          <p:nvPr/>
        </p:nvSpPr>
        <p:spPr>
          <a:xfrm>
            <a:off x="9525906" y="1562683"/>
            <a:ext cx="2737441" cy="954107"/>
          </a:xfrm>
          <a:prstGeom prst="rect">
            <a:avLst/>
          </a:prstGeom>
        </p:spPr>
        <p:txBody>
          <a:bodyPr wrap="square">
            <a:spAutoFit/>
          </a:bodyPr>
          <a:lstStyle/>
          <a:p>
            <a:r>
              <a:rPr lang="en-US" dirty="0"/>
              <a:t>1 L/s</a:t>
            </a:r>
          </a:p>
          <a:p>
            <a:r>
              <a:rPr lang="en-US" dirty="0"/>
              <a:t>40 cm head loss</a:t>
            </a:r>
          </a:p>
        </p:txBody>
      </p:sp>
    </p:spTree>
    <p:extLst>
      <p:ext uri="{BB962C8B-B14F-4D97-AF65-F5344CB8AC3E}">
        <p14:creationId xmlns:p14="http://schemas.microsoft.com/office/powerpoint/2010/main" val="86622757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1372E75-21A5-4FBB-9751-143413A04513}"/>
              </a:ext>
            </a:extLst>
          </p:cNvPr>
          <p:cNvSpPr>
            <a:spLocks noGrp="1"/>
          </p:cNvSpPr>
          <p:nvPr>
            <p:ph type="title"/>
          </p:nvPr>
        </p:nvSpPr>
        <p:spPr/>
        <p:txBody>
          <a:bodyPr/>
          <a:lstStyle/>
          <a:p>
            <a:r>
              <a:rPr lang="en-US" dirty="0">
                <a:solidFill>
                  <a:schemeClr val="accent1"/>
                </a:solidFill>
              </a:rPr>
              <a:t>Horizontal</a:t>
            </a:r>
            <a:r>
              <a:rPr lang="en-US" dirty="0"/>
              <a:t> – </a:t>
            </a:r>
            <a:r>
              <a:rPr lang="en-US" dirty="0">
                <a:solidFill>
                  <a:srgbClr val="FF0000"/>
                </a:solidFill>
              </a:rPr>
              <a:t>Vertical</a:t>
            </a:r>
            <a:r>
              <a:rPr lang="en-US" dirty="0"/>
              <a:t> Flocculator for approximately 20 – 200 L/s</a:t>
            </a:r>
          </a:p>
        </p:txBody>
      </p:sp>
      <p:pic>
        <p:nvPicPr>
          <p:cNvPr id="9" name="Picture 8">
            <a:extLst>
              <a:ext uri="{FF2B5EF4-FFF2-40B4-BE49-F238E27FC236}">
                <a16:creationId xmlns:a16="http://schemas.microsoft.com/office/drawing/2014/main" id="{7DF034FD-18B8-46D5-AF31-3250AC44038D}"/>
              </a:ext>
            </a:extLst>
          </p:cNvPr>
          <p:cNvPicPr>
            <a:picLocks noChangeAspect="1"/>
          </p:cNvPicPr>
          <p:nvPr/>
        </p:nvPicPr>
        <p:blipFill>
          <a:blip r:embed="rId2"/>
          <a:stretch>
            <a:fillRect/>
          </a:stretch>
        </p:blipFill>
        <p:spPr>
          <a:xfrm>
            <a:off x="128426" y="1578841"/>
            <a:ext cx="6703889" cy="2392114"/>
          </a:xfrm>
          <a:prstGeom prst="rect">
            <a:avLst/>
          </a:prstGeom>
        </p:spPr>
      </p:pic>
      <p:pic>
        <p:nvPicPr>
          <p:cNvPr id="10" name="Picture 9">
            <a:extLst>
              <a:ext uri="{FF2B5EF4-FFF2-40B4-BE49-F238E27FC236}">
                <a16:creationId xmlns:a16="http://schemas.microsoft.com/office/drawing/2014/main" id="{B11CEBC0-8792-4193-B51A-C7ACE0D7153B}"/>
              </a:ext>
            </a:extLst>
          </p:cNvPr>
          <p:cNvPicPr>
            <a:picLocks noChangeAspect="1"/>
          </p:cNvPicPr>
          <p:nvPr/>
        </p:nvPicPr>
        <p:blipFill>
          <a:blip r:embed="rId3"/>
          <a:stretch>
            <a:fillRect/>
          </a:stretch>
        </p:blipFill>
        <p:spPr>
          <a:xfrm>
            <a:off x="7571365" y="4023092"/>
            <a:ext cx="4567184" cy="2761831"/>
          </a:xfrm>
          <a:prstGeom prst="rect">
            <a:avLst/>
          </a:prstGeom>
        </p:spPr>
      </p:pic>
      <p:cxnSp>
        <p:nvCxnSpPr>
          <p:cNvPr id="11" name="Straight Arrow Connector 10">
            <a:extLst>
              <a:ext uri="{FF2B5EF4-FFF2-40B4-BE49-F238E27FC236}">
                <a16:creationId xmlns:a16="http://schemas.microsoft.com/office/drawing/2014/main" id="{649FEBD1-E5D5-4BDB-82AE-856B7E031BAF}"/>
              </a:ext>
            </a:extLst>
          </p:cNvPr>
          <p:cNvCxnSpPr>
            <a:cxnSpLocks/>
          </p:cNvCxnSpPr>
          <p:nvPr/>
        </p:nvCxnSpPr>
        <p:spPr>
          <a:xfrm flipH="1">
            <a:off x="320782" y="1921267"/>
            <a:ext cx="630604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1998179-FFA7-47B0-A080-5C9585CA84E9}"/>
              </a:ext>
            </a:extLst>
          </p:cNvPr>
          <p:cNvCxnSpPr>
            <a:cxnSpLocks/>
          </p:cNvCxnSpPr>
          <p:nvPr/>
        </p:nvCxnSpPr>
        <p:spPr>
          <a:xfrm flipV="1">
            <a:off x="6501814"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0F4D033-190F-47D3-A8A6-CA267260A004}"/>
              </a:ext>
            </a:extLst>
          </p:cNvPr>
          <p:cNvCxnSpPr>
            <a:cxnSpLocks/>
          </p:cNvCxnSpPr>
          <p:nvPr/>
        </p:nvCxnSpPr>
        <p:spPr>
          <a:xfrm flipV="1">
            <a:off x="6205029"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97967F-D2A3-4FB7-A834-67FAAE63714A}"/>
              </a:ext>
            </a:extLst>
          </p:cNvPr>
          <p:cNvCxnSpPr>
            <a:cxnSpLocks/>
          </p:cNvCxnSpPr>
          <p:nvPr/>
        </p:nvCxnSpPr>
        <p:spPr>
          <a:xfrm flipV="1">
            <a:off x="5908252"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B7BCDD-1501-4E99-8DC2-66E2E1994673}"/>
              </a:ext>
            </a:extLst>
          </p:cNvPr>
          <p:cNvCxnSpPr>
            <a:cxnSpLocks/>
          </p:cNvCxnSpPr>
          <p:nvPr/>
        </p:nvCxnSpPr>
        <p:spPr>
          <a:xfrm flipV="1">
            <a:off x="5611474"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5C936C-82F3-4164-BA36-E89339A64343}"/>
              </a:ext>
            </a:extLst>
          </p:cNvPr>
          <p:cNvCxnSpPr>
            <a:cxnSpLocks/>
          </p:cNvCxnSpPr>
          <p:nvPr/>
        </p:nvCxnSpPr>
        <p:spPr>
          <a:xfrm flipV="1">
            <a:off x="5314696"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018367-8362-4BC2-B59E-26093F291500}"/>
              </a:ext>
            </a:extLst>
          </p:cNvPr>
          <p:cNvCxnSpPr>
            <a:cxnSpLocks/>
          </p:cNvCxnSpPr>
          <p:nvPr/>
        </p:nvCxnSpPr>
        <p:spPr>
          <a:xfrm flipV="1">
            <a:off x="5017918"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56A822A-9B8C-4D1B-92A2-9DDB084D4FE1}"/>
              </a:ext>
            </a:extLst>
          </p:cNvPr>
          <p:cNvCxnSpPr>
            <a:cxnSpLocks/>
          </p:cNvCxnSpPr>
          <p:nvPr/>
        </p:nvCxnSpPr>
        <p:spPr>
          <a:xfrm flipV="1">
            <a:off x="4721140"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90C3069-446D-4792-A9CC-15D97E5634C1}"/>
              </a:ext>
            </a:extLst>
          </p:cNvPr>
          <p:cNvCxnSpPr>
            <a:cxnSpLocks/>
          </p:cNvCxnSpPr>
          <p:nvPr/>
        </p:nvCxnSpPr>
        <p:spPr>
          <a:xfrm flipV="1">
            <a:off x="4424363"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BE3F6BD-5EF1-4E2D-A912-DB4BDDE82408}"/>
              </a:ext>
            </a:extLst>
          </p:cNvPr>
          <p:cNvCxnSpPr>
            <a:cxnSpLocks/>
          </p:cNvCxnSpPr>
          <p:nvPr/>
        </p:nvCxnSpPr>
        <p:spPr>
          <a:xfrm flipV="1">
            <a:off x="4127585"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387DD5-A7EE-48BB-A188-0989C466C29B}"/>
              </a:ext>
            </a:extLst>
          </p:cNvPr>
          <p:cNvCxnSpPr>
            <a:cxnSpLocks/>
          </p:cNvCxnSpPr>
          <p:nvPr/>
        </p:nvCxnSpPr>
        <p:spPr>
          <a:xfrm flipV="1">
            <a:off x="3830807"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77E8401-EB66-409F-A431-55991F8C2BF6}"/>
              </a:ext>
            </a:extLst>
          </p:cNvPr>
          <p:cNvCxnSpPr>
            <a:cxnSpLocks/>
          </p:cNvCxnSpPr>
          <p:nvPr/>
        </p:nvCxnSpPr>
        <p:spPr>
          <a:xfrm flipV="1">
            <a:off x="3534029"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21B4549-7255-431E-8CBC-99B6405F6B7A}"/>
              </a:ext>
            </a:extLst>
          </p:cNvPr>
          <p:cNvCxnSpPr>
            <a:cxnSpLocks/>
          </p:cNvCxnSpPr>
          <p:nvPr/>
        </p:nvCxnSpPr>
        <p:spPr>
          <a:xfrm flipV="1">
            <a:off x="3237251"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95C78A5-EF30-48F2-BFD1-C0067EB11916}"/>
              </a:ext>
            </a:extLst>
          </p:cNvPr>
          <p:cNvCxnSpPr>
            <a:cxnSpLocks/>
          </p:cNvCxnSpPr>
          <p:nvPr/>
        </p:nvCxnSpPr>
        <p:spPr>
          <a:xfrm flipV="1">
            <a:off x="2940474"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70A47E7-98E0-459A-BFE9-346B41602F14}"/>
              </a:ext>
            </a:extLst>
          </p:cNvPr>
          <p:cNvCxnSpPr>
            <a:cxnSpLocks/>
          </p:cNvCxnSpPr>
          <p:nvPr/>
        </p:nvCxnSpPr>
        <p:spPr>
          <a:xfrm flipV="1">
            <a:off x="2643696"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0F0CF26-B787-48DA-A276-70C44B3A5027}"/>
              </a:ext>
            </a:extLst>
          </p:cNvPr>
          <p:cNvCxnSpPr>
            <a:cxnSpLocks/>
          </p:cNvCxnSpPr>
          <p:nvPr/>
        </p:nvCxnSpPr>
        <p:spPr>
          <a:xfrm flipV="1">
            <a:off x="2346918"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084D82-053B-4238-891D-A3C100C27D9F}"/>
              </a:ext>
            </a:extLst>
          </p:cNvPr>
          <p:cNvCxnSpPr>
            <a:cxnSpLocks/>
          </p:cNvCxnSpPr>
          <p:nvPr/>
        </p:nvCxnSpPr>
        <p:spPr>
          <a:xfrm flipV="1">
            <a:off x="2050140"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F7F5D21-6479-40A1-A936-6B3AA8345218}"/>
              </a:ext>
            </a:extLst>
          </p:cNvPr>
          <p:cNvCxnSpPr>
            <a:cxnSpLocks/>
          </p:cNvCxnSpPr>
          <p:nvPr/>
        </p:nvCxnSpPr>
        <p:spPr>
          <a:xfrm flipV="1">
            <a:off x="1753362"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7481D0-0824-4CA8-A38D-9BC765206BFF}"/>
              </a:ext>
            </a:extLst>
          </p:cNvPr>
          <p:cNvCxnSpPr>
            <a:cxnSpLocks/>
          </p:cNvCxnSpPr>
          <p:nvPr/>
        </p:nvCxnSpPr>
        <p:spPr>
          <a:xfrm flipV="1">
            <a:off x="1456585"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F981420-D0A1-4E37-8F90-CC1D744C3DFF}"/>
              </a:ext>
            </a:extLst>
          </p:cNvPr>
          <p:cNvCxnSpPr>
            <a:cxnSpLocks/>
          </p:cNvCxnSpPr>
          <p:nvPr/>
        </p:nvCxnSpPr>
        <p:spPr>
          <a:xfrm flipV="1">
            <a:off x="1159807"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002CB03-3595-4DC5-8688-BC3B9DE70CAA}"/>
              </a:ext>
            </a:extLst>
          </p:cNvPr>
          <p:cNvCxnSpPr>
            <a:cxnSpLocks/>
          </p:cNvCxnSpPr>
          <p:nvPr/>
        </p:nvCxnSpPr>
        <p:spPr>
          <a:xfrm flipV="1">
            <a:off x="457199"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414806BE-C580-44B2-9849-2204D19E94C3}"/>
              </a:ext>
            </a:extLst>
          </p:cNvPr>
          <p:cNvGrpSpPr/>
          <p:nvPr/>
        </p:nvGrpSpPr>
        <p:grpSpPr>
          <a:xfrm>
            <a:off x="126699" y="3970955"/>
            <a:ext cx="6705616" cy="729119"/>
            <a:chOff x="126699" y="3970955"/>
            <a:chExt cx="6705616" cy="729119"/>
          </a:xfrm>
        </p:grpSpPr>
        <p:cxnSp>
          <p:nvCxnSpPr>
            <p:cNvPr id="38" name="Straight Connector 37">
              <a:extLst>
                <a:ext uri="{FF2B5EF4-FFF2-40B4-BE49-F238E27FC236}">
                  <a16:creationId xmlns:a16="http://schemas.microsoft.com/office/drawing/2014/main" id="{92327031-69E7-4CD4-8A03-72ED8C0A12D3}"/>
                </a:ext>
              </a:extLst>
            </p:cNvPr>
            <p:cNvCxnSpPr/>
            <p:nvPr/>
          </p:nvCxnSpPr>
          <p:spPr>
            <a:xfrm>
              <a:off x="126699"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6D5E422-9FA2-49E0-A153-54BC83E51855}"/>
                </a:ext>
              </a:extLst>
            </p:cNvPr>
            <p:cNvCxnSpPr/>
            <p:nvPr/>
          </p:nvCxnSpPr>
          <p:spPr>
            <a:xfrm>
              <a:off x="6832315"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DCFC4E-79AF-4802-AB0C-B6953FB8790E}"/>
                </a:ext>
              </a:extLst>
            </p:cNvPr>
            <p:cNvCxnSpPr/>
            <p:nvPr/>
          </p:nvCxnSpPr>
          <p:spPr>
            <a:xfrm>
              <a:off x="126699" y="4315146"/>
              <a:ext cx="6705616" cy="0"/>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9199F46-4A51-410E-A0A3-B6D2DBE2474F}"/>
                </a:ext>
              </a:extLst>
            </p:cNvPr>
            <p:cNvSpPr txBox="1"/>
            <p:nvPr/>
          </p:nvSpPr>
          <p:spPr>
            <a:xfrm>
              <a:off x="3113061" y="4114792"/>
              <a:ext cx="732893" cy="523220"/>
            </a:xfrm>
            <a:prstGeom prst="rect">
              <a:avLst/>
            </a:prstGeom>
            <a:solidFill>
              <a:schemeClr val="bg1"/>
            </a:solidFill>
          </p:spPr>
          <p:txBody>
            <a:bodyPr wrap="none" rtlCol="0">
              <a:spAutoFit/>
            </a:bodyPr>
            <a:lstStyle/>
            <a:p>
              <a:r>
                <a:rPr lang="en-US" dirty="0"/>
                <a:t>7 m</a:t>
              </a:r>
            </a:p>
          </p:txBody>
        </p:sp>
      </p:grpSp>
      <p:grpSp>
        <p:nvGrpSpPr>
          <p:cNvPr id="52" name="Group 51">
            <a:extLst>
              <a:ext uri="{FF2B5EF4-FFF2-40B4-BE49-F238E27FC236}">
                <a16:creationId xmlns:a16="http://schemas.microsoft.com/office/drawing/2014/main" id="{BC98B64D-1D83-4AE0-A017-D235FAC60478}"/>
              </a:ext>
            </a:extLst>
          </p:cNvPr>
          <p:cNvGrpSpPr/>
          <p:nvPr/>
        </p:nvGrpSpPr>
        <p:grpSpPr>
          <a:xfrm>
            <a:off x="6832315" y="1578841"/>
            <a:ext cx="1012127" cy="2381840"/>
            <a:chOff x="6832315" y="1578841"/>
            <a:chExt cx="1012127" cy="2381840"/>
          </a:xfrm>
        </p:grpSpPr>
        <p:cxnSp>
          <p:nvCxnSpPr>
            <p:cNvPr id="43" name="Straight Connector 42">
              <a:extLst>
                <a:ext uri="{FF2B5EF4-FFF2-40B4-BE49-F238E27FC236}">
                  <a16:creationId xmlns:a16="http://schemas.microsoft.com/office/drawing/2014/main" id="{7E17A26C-D4DE-4E8F-8393-4FAC34EBA793}"/>
                </a:ext>
              </a:extLst>
            </p:cNvPr>
            <p:cNvCxnSpPr>
              <a:cxnSpLocks/>
            </p:cNvCxnSpPr>
            <p:nvPr/>
          </p:nvCxnSpPr>
          <p:spPr>
            <a:xfrm rot="16200000">
              <a:off x="7196875" y="1214282"/>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28223B0-89B6-45EC-8B5E-16E395D43ECF}"/>
                </a:ext>
              </a:extLst>
            </p:cNvPr>
            <p:cNvCxnSpPr>
              <a:cxnSpLocks/>
            </p:cNvCxnSpPr>
            <p:nvPr/>
          </p:nvCxnSpPr>
          <p:spPr>
            <a:xfrm rot="16200000">
              <a:off x="7206805" y="3596121"/>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572AF8F-655C-427C-B220-9149A544072B}"/>
                </a:ext>
              </a:extLst>
            </p:cNvPr>
            <p:cNvCxnSpPr>
              <a:cxnSpLocks/>
            </p:cNvCxnSpPr>
            <p:nvPr/>
          </p:nvCxnSpPr>
          <p:spPr>
            <a:xfrm>
              <a:off x="7196875" y="1578841"/>
              <a:ext cx="0" cy="2381839"/>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327CF7A-A80E-4C60-8560-E711E6945120}"/>
                </a:ext>
              </a:extLst>
            </p:cNvPr>
            <p:cNvSpPr txBox="1"/>
            <p:nvPr/>
          </p:nvSpPr>
          <p:spPr>
            <a:xfrm>
              <a:off x="6842245" y="2435736"/>
              <a:ext cx="1002197" cy="523220"/>
            </a:xfrm>
            <a:prstGeom prst="rect">
              <a:avLst/>
            </a:prstGeom>
            <a:solidFill>
              <a:schemeClr val="bg1"/>
            </a:solidFill>
          </p:spPr>
          <p:txBody>
            <a:bodyPr wrap="none" rtlCol="0">
              <a:spAutoFit/>
            </a:bodyPr>
            <a:lstStyle/>
            <a:p>
              <a:r>
                <a:rPr lang="en-US" dirty="0"/>
                <a:t>2.5 m</a:t>
              </a:r>
            </a:p>
          </p:txBody>
        </p:sp>
      </p:grpSp>
      <p:sp>
        <p:nvSpPr>
          <p:cNvPr id="51" name="TextBox 50">
            <a:extLst>
              <a:ext uri="{FF2B5EF4-FFF2-40B4-BE49-F238E27FC236}">
                <a16:creationId xmlns:a16="http://schemas.microsoft.com/office/drawing/2014/main" id="{E3EAAF5F-B3A0-43B7-BAA5-F1F367ECEA25}"/>
              </a:ext>
            </a:extLst>
          </p:cNvPr>
          <p:cNvSpPr txBox="1"/>
          <p:nvPr/>
        </p:nvSpPr>
        <p:spPr>
          <a:xfrm>
            <a:off x="9051533" y="2065105"/>
            <a:ext cx="2863284" cy="1384995"/>
          </a:xfrm>
          <a:prstGeom prst="rect">
            <a:avLst/>
          </a:prstGeom>
          <a:noFill/>
        </p:spPr>
        <p:txBody>
          <a:bodyPr wrap="none" rtlCol="0">
            <a:spAutoFit/>
          </a:bodyPr>
          <a:lstStyle/>
          <a:p>
            <a:r>
              <a:rPr lang="en-US" dirty="0"/>
              <a:t>80 L/s</a:t>
            </a:r>
          </a:p>
          <a:p>
            <a:r>
              <a:rPr lang="en-US" dirty="0"/>
              <a:t>1 m wide channels</a:t>
            </a:r>
          </a:p>
          <a:p>
            <a:r>
              <a:rPr lang="en-US" dirty="0"/>
              <a:t>40 cm head loss</a:t>
            </a:r>
          </a:p>
        </p:txBody>
      </p:sp>
      <p:pic>
        <p:nvPicPr>
          <p:cNvPr id="54" name="Picture 53">
            <a:extLst>
              <a:ext uri="{FF2B5EF4-FFF2-40B4-BE49-F238E27FC236}">
                <a16:creationId xmlns:a16="http://schemas.microsoft.com/office/drawing/2014/main" id="{4A291D4E-3068-4BCB-9025-37260AD92DDB}"/>
              </a:ext>
            </a:extLst>
          </p:cNvPr>
          <p:cNvPicPr>
            <a:picLocks noChangeAspect="1"/>
          </p:cNvPicPr>
          <p:nvPr/>
        </p:nvPicPr>
        <p:blipFill>
          <a:blip r:embed="rId4"/>
          <a:stretch>
            <a:fillRect/>
          </a:stretch>
        </p:blipFill>
        <p:spPr>
          <a:xfrm>
            <a:off x="320782" y="5186429"/>
            <a:ext cx="3613079" cy="1286556"/>
          </a:xfrm>
          <a:prstGeom prst="rect">
            <a:avLst/>
          </a:prstGeom>
        </p:spPr>
      </p:pic>
      <p:sp>
        <p:nvSpPr>
          <p:cNvPr id="55" name="TextBox 54">
            <a:extLst>
              <a:ext uri="{FF2B5EF4-FFF2-40B4-BE49-F238E27FC236}">
                <a16:creationId xmlns:a16="http://schemas.microsoft.com/office/drawing/2014/main" id="{E99EFADB-B455-41F6-82AE-C9CF3D486A83}"/>
              </a:ext>
            </a:extLst>
          </p:cNvPr>
          <p:cNvSpPr txBox="1"/>
          <p:nvPr/>
        </p:nvSpPr>
        <p:spPr>
          <a:xfrm>
            <a:off x="3995639" y="5267127"/>
            <a:ext cx="2631192" cy="1384995"/>
          </a:xfrm>
          <a:prstGeom prst="rect">
            <a:avLst/>
          </a:prstGeom>
          <a:noFill/>
        </p:spPr>
        <p:txBody>
          <a:bodyPr wrap="square" rtlCol="0">
            <a:spAutoFit/>
          </a:bodyPr>
          <a:lstStyle/>
          <a:p>
            <a:r>
              <a:rPr lang="en-US" dirty="0"/>
              <a:t>Not showing pipe frames to show water path</a:t>
            </a:r>
          </a:p>
        </p:txBody>
      </p:sp>
    </p:spTree>
    <p:extLst>
      <p:ext uri="{BB962C8B-B14F-4D97-AF65-F5344CB8AC3E}">
        <p14:creationId xmlns:p14="http://schemas.microsoft.com/office/powerpoint/2010/main" val="356368944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Flow for Horizontal-Vertical Flow Flocculators</a:t>
            </a:r>
          </a:p>
        </p:txBody>
      </p:sp>
      <p:sp>
        <p:nvSpPr>
          <p:cNvPr id="4" name="TextBox 3"/>
          <p:cNvSpPr txBox="1"/>
          <p:nvPr/>
        </p:nvSpPr>
        <p:spPr>
          <a:xfrm>
            <a:off x="612949" y="1487156"/>
            <a:ext cx="10508005" cy="523220"/>
          </a:xfrm>
          <a:prstGeom prst="rect">
            <a:avLst/>
          </a:prstGeom>
          <a:noFill/>
        </p:spPr>
        <p:txBody>
          <a:bodyPr wrap="none" rtlCol="0">
            <a:spAutoFit/>
          </a:bodyPr>
          <a:lstStyle/>
          <a:p>
            <a:r>
              <a:rPr lang="en-US" dirty="0">
                <a:latin typeface="+mn-lt"/>
              </a:rPr>
              <a:t>Start with the equation for maximum channel width for vertical flow</a:t>
            </a:r>
          </a:p>
        </p:txBody>
      </p:sp>
      <p:sp>
        <p:nvSpPr>
          <p:cNvPr id="5" name="TextBox 4"/>
          <p:cNvSpPr txBox="1"/>
          <p:nvPr/>
        </p:nvSpPr>
        <p:spPr>
          <a:xfrm>
            <a:off x="367394" y="3245618"/>
            <a:ext cx="2427268" cy="523220"/>
          </a:xfrm>
          <a:prstGeom prst="rect">
            <a:avLst/>
          </a:prstGeom>
          <a:noFill/>
        </p:spPr>
        <p:txBody>
          <a:bodyPr wrap="none" rtlCol="0">
            <a:spAutoFit/>
          </a:bodyPr>
          <a:lstStyle/>
          <a:p>
            <a:r>
              <a:rPr lang="en-US" dirty="0">
                <a:latin typeface="+mn-lt"/>
              </a:rPr>
              <a:t>Solve for Flow</a:t>
            </a:r>
          </a:p>
        </p:txBody>
      </p:sp>
      <p:pic>
        <p:nvPicPr>
          <p:cNvPr id="6" name="Picture 5" descr="\documentclass{article}&#10;\usepackage{amsmath}&#10;\pagestyle{empty}&#10;\begin{document}&#10;&#10;$$W_{Max} = \frac{\Pi_{HS_{Min}} Q}{H_e} \left( \frac{K_{baffle}}{2 H_e \nu G_{CS}^2} \right)^\frac{1}{3}$$&#10;&#10;\end{document}" title="IguanaTex Bitmap Display">
            <a:extLst>
              <a:ext uri="{FF2B5EF4-FFF2-40B4-BE49-F238E27FC236}">
                <a16:creationId xmlns:a16="http://schemas.microsoft.com/office/drawing/2014/main" id="{C9C59DC4-3E7F-49E9-904F-82E5EED4D920}"/>
              </a:ext>
            </a:extLst>
          </p:cNvPr>
          <p:cNvPicPr>
            <a:picLocks noChangeAspect="1"/>
          </p:cNvPicPr>
          <p:nvPr>
            <p:custDataLst>
              <p:tags r:id="rId1"/>
            </p:custDataLst>
          </p:nvPr>
        </p:nvPicPr>
        <p:blipFill>
          <a:blip r:embed="rId4"/>
          <a:stretch>
            <a:fillRect/>
          </a:stretch>
        </p:blipFill>
        <p:spPr>
          <a:xfrm>
            <a:off x="457200" y="2190952"/>
            <a:ext cx="4319219" cy="797816"/>
          </a:xfrm>
          <a:prstGeom prst="rect">
            <a:avLst/>
          </a:prstGeom>
        </p:spPr>
      </p:pic>
      <p:pic>
        <p:nvPicPr>
          <p:cNvPr id="11" name="Picture 10">
            <a:extLst>
              <a:ext uri="{FF2B5EF4-FFF2-40B4-BE49-F238E27FC236}">
                <a16:creationId xmlns:a16="http://schemas.microsoft.com/office/drawing/2014/main" id="{54DF65D9-A016-4033-B84D-7B3A88D13FCB}"/>
              </a:ext>
            </a:extLst>
          </p:cNvPr>
          <p:cNvPicPr>
            <a:picLocks noChangeAspect="1"/>
          </p:cNvPicPr>
          <p:nvPr/>
        </p:nvPicPr>
        <p:blipFill>
          <a:blip r:embed="rId5"/>
          <a:stretch>
            <a:fillRect/>
          </a:stretch>
        </p:blipFill>
        <p:spPr>
          <a:xfrm>
            <a:off x="7726916" y="3231550"/>
            <a:ext cx="4567184" cy="2761831"/>
          </a:xfrm>
          <a:prstGeom prst="rect">
            <a:avLst/>
          </a:prstGeom>
        </p:spPr>
      </p:pic>
      <p:sp>
        <p:nvSpPr>
          <p:cNvPr id="3" name="TextBox 2">
            <a:extLst>
              <a:ext uri="{FF2B5EF4-FFF2-40B4-BE49-F238E27FC236}">
                <a16:creationId xmlns:a16="http://schemas.microsoft.com/office/drawing/2014/main" id="{F646A562-B57C-41EB-816C-896A0C375D2C}"/>
              </a:ext>
            </a:extLst>
          </p:cNvPr>
          <p:cNvSpPr txBox="1"/>
          <p:nvPr/>
        </p:nvSpPr>
        <p:spPr>
          <a:xfrm>
            <a:off x="5594460" y="2172196"/>
            <a:ext cx="5899548" cy="954107"/>
          </a:xfrm>
          <a:prstGeom prst="rect">
            <a:avLst/>
          </a:prstGeom>
          <a:noFill/>
        </p:spPr>
        <p:txBody>
          <a:bodyPr wrap="square" rtlCol="0">
            <a:spAutoFit/>
          </a:bodyPr>
          <a:lstStyle/>
          <a:p>
            <a:r>
              <a:rPr lang="en-US" dirty="0"/>
              <a:t>This width is set by materials available to build the baffles</a:t>
            </a:r>
          </a:p>
        </p:txBody>
      </p:sp>
      <p:sp>
        <p:nvSpPr>
          <p:cNvPr id="7" name="TextBox 6">
            <a:extLst>
              <a:ext uri="{FF2B5EF4-FFF2-40B4-BE49-F238E27FC236}">
                <a16:creationId xmlns:a16="http://schemas.microsoft.com/office/drawing/2014/main" id="{05A5635A-C69E-44C4-AE52-0F2295724FDB}"/>
              </a:ext>
            </a:extLst>
          </p:cNvPr>
          <p:cNvSpPr txBox="1"/>
          <p:nvPr/>
        </p:nvSpPr>
        <p:spPr>
          <a:xfrm>
            <a:off x="135644" y="6199919"/>
            <a:ext cx="11458948" cy="523220"/>
          </a:xfrm>
          <a:prstGeom prst="rect">
            <a:avLst/>
          </a:prstGeom>
          <a:noFill/>
        </p:spPr>
        <p:txBody>
          <a:bodyPr wrap="square" rtlCol="0">
            <a:spAutoFit/>
          </a:bodyPr>
          <a:lstStyle/>
          <a:p>
            <a:r>
              <a:rPr lang="en-US" dirty="0"/>
              <a:t>We can increase the maximum flow by increasing the depth of the flocculator</a:t>
            </a:r>
          </a:p>
        </p:txBody>
      </p:sp>
      <p:cxnSp>
        <p:nvCxnSpPr>
          <p:cNvPr id="12" name="Connector: Elbow 11">
            <a:extLst>
              <a:ext uri="{FF2B5EF4-FFF2-40B4-BE49-F238E27FC236}">
                <a16:creationId xmlns:a16="http://schemas.microsoft.com/office/drawing/2014/main" id="{EE8CB3A2-C915-447E-A3D3-358DCC11414D}"/>
              </a:ext>
            </a:extLst>
          </p:cNvPr>
          <p:cNvCxnSpPr>
            <a:cxnSpLocks/>
            <a:stCxn id="15" idx="0"/>
            <a:endCxn id="21" idx="2"/>
          </p:cNvCxnSpPr>
          <p:nvPr/>
        </p:nvCxnSpPr>
        <p:spPr>
          <a:xfrm rot="16200000" flipV="1">
            <a:off x="4361903" y="2309362"/>
            <a:ext cx="1854162" cy="5926952"/>
          </a:xfrm>
          <a:prstGeom prst="bentConnector3">
            <a:avLst>
              <a:gd name="adj1" fmla="val 29780"/>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9E16E3F-27C8-4C31-ABC7-28FE16474B72}"/>
              </a:ext>
            </a:extLst>
          </p:cNvPr>
          <p:cNvSpPr/>
          <p:nvPr/>
        </p:nvSpPr>
        <p:spPr>
          <a:xfrm>
            <a:off x="8165592" y="6199919"/>
            <a:ext cx="173736" cy="109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5091622-8B40-4D02-97F6-9442E4389BB3}"/>
              </a:ext>
            </a:extLst>
          </p:cNvPr>
          <p:cNvSpPr/>
          <p:nvPr/>
        </p:nvSpPr>
        <p:spPr>
          <a:xfrm>
            <a:off x="2212848" y="4261104"/>
            <a:ext cx="225320" cy="84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documentclass{article}&#10;\usepackage{amsmath}&#10;\pagestyle{empty}&#10;\begin{document}&#10;&#10;$$Q = \frac{W_{Max}H_e^\frac{4}{3}}{\Pi_{HS_{Min}} } \left( \frac{2 \nu G_{CS}^2}{K_{baffle}} \right)^\frac{1}{3}$$&#10;&#10;\end{document}" title="IguanaTex Bitmap Display">
            <a:extLst>
              <a:ext uri="{FF2B5EF4-FFF2-40B4-BE49-F238E27FC236}">
                <a16:creationId xmlns:a16="http://schemas.microsoft.com/office/drawing/2014/main" id="{A263AE14-FD2A-4CA9-96BD-BEFCDAC539DA}"/>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12951" y="3884392"/>
            <a:ext cx="3476699" cy="813291"/>
          </a:xfrm>
          <a:prstGeom prst="rect">
            <a:avLst/>
          </a:prstGeom>
        </p:spPr>
      </p:pic>
    </p:spTree>
    <p:extLst>
      <p:ext uri="{BB962C8B-B14F-4D97-AF65-F5344CB8AC3E}">
        <p14:creationId xmlns:p14="http://schemas.microsoft.com/office/powerpoint/2010/main" val="354987534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Horizontal</a:t>
            </a:r>
            <a:r>
              <a:rPr lang="en-US" dirty="0"/>
              <a:t> – </a:t>
            </a:r>
            <a:r>
              <a:rPr lang="en-US" dirty="0">
                <a:solidFill>
                  <a:srgbClr val="FF0000"/>
                </a:solidFill>
              </a:rPr>
              <a:t>Horizontal</a:t>
            </a:r>
            <a:r>
              <a:rPr lang="en-US" dirty="0"/>
              <a:t> Flocculator for highest flows</a:t>
            </a:r>
          </a:p>
        </p:txBody>
      </p:sp>
      <p:sp>
        <p:nvSpPr>
          <p:cNvPr id="4" name="TextBox 3"/>
          <p:cNvSpPr txBox="1"/>
          <p:nvPr/>
        </p:nvSpPr>
        <p:spPr>
          <a:xfrm>
            <a:off x="8729346" y="1661557"/>
            <a:ext cx="3541354" cy="1446358"/>
          </a:xfrm>
          <a:prstGeom prst="rect">
            <a:avLst/>
          </a:prstGeom>
          <a:noFill/>
        </p:spPr>
        <p:txBody>
          <a:bodyPr wrap="none" rtlCol="0">
            <a:spAutoFit/>
          </a:bodyPr>
          <a:lstStyle/>
          <a:p>
            <a:r>
              <a:rPr lang="en-US" sz="2400" dirty="0"/>
              <a:t>10 flocculators for 20 </a:t>
            </a:r>
            <a:r>
              <a:rPr lang="en-US" sz="2400" dirty="0" err="1"/>
              <a:t>kL</a:t>
            </a:r>
            <a:r>
              <a:rPr lang="en-US" sz="2400" dirty="0"/>
              <a:t>/s </a:t>
            </a:r>
          </a:p>
          <a:p>
            <a:r>
              <a:rPr lang="en-US" sz="2133" dirty="0">
                <a:latin typeface="Calibri" panose="020F0502020204030204" pitchFamily="34" charset="0"/>
                <a:cs typeface="Calibri" panose="020F0502020204030204" pitchFamily="34" charset="0"/>
              </a:rPr>
              <a:t>Channels are 4 m deep</a:t>
            </a:r>
          </a:p>
          <a:p>
            <a:r>
              <a:rPr lang="en-US" sz="2133" dirty="0">
                <a:latin typeface="Calibri" panose="020F0502020204030204" pitchFamily="34" charset="0"/>
                <a:cs typeface="Calibri" panose="020F0502020204030204" pitchFamily="34" charset="0"/>
              </a:rPr>
              <a:t>40 cm head loss</a:t>
            </a:r>
          </a:p>
          <a:p>
            <a:endParaRPr lang="en-US" sz="2133" dirty="0">
              <a:latin typeface="Calibri" panose="020F0502020204030204" pitchFamily="34" charset="0"/>
              <a:cs typeface="Calibri" panose="020F0502020204030204" pitchFamily="34" charset="0"/>
            </a:endParaRPr>
          </a:p>
        </p:txBody>
      </p:sp>
      <p:sp>
        <p:nvSpPr>
          <p:cNvPr id="5" name="Rectangle 4"/>
          <p:cNvSpPr/>
          <p:nvPr/>
        </p:nvSpPr>
        <p:spPr>
          <a:xfrm>
            <a:off x="9212822" y="5619756"/>
            <a:ext cx="2979178" cy="1200329"/>
          </a:xfrm>
          <a:prstGeom prst="rect">
            <a:avLst/>
          </a:prstGeom>
        </p:spPr>
        <p:txBody>
          <a:bodyPr wrap="square">
            <a:spAutoFit/>
          </a:bodyPr>
          <a:lstStyle/>
          <a:p>
            <a:r>
              <a:rPr lang="en-US" sz="2400" dirty="0">
                <a:latin typeface="Helvetica Neue" panose="020B0604020202020204" charset="0"/>
              </a:rPr>
              <a:t>Cynthia Chu, Dominic Grasso, </a:t>
            </a:r>
            <a:r>
              <a:rPr lang="en-US" sz="2400" dirty="0" err="1">
                <a:latin typeface="Helvetica Neue" panose="020B0604020202020204" charset="0"/>
              </a:rPr>
              <a:t>Yitzy</a:t>
            </a:r>
            <a:r>
              <a:rPr lang="en-US" sz="2400" dirty="0">
                <a:latin typeface="Helvetica Neue" panose="020B0604020202020204" charset="0"/>
              </a:rPr>
              <a:t> Rosenberg</a:t>
            </a:r>
            <a:endParaRPr lang="en-US" sz="2400" dirty="0"/>
          </a:p>
        </p:txBody>
      </p:sp>
      <p:pic>
        <p:nvPicPr>
          <p:cNvPr id="1026" name="Picture 2" descr="https://raw.githubusercontent.com/yyr2/pics4520/master/BigOlFlocciBoi.png"/>
          <p:cNvPicPr>
            <a:picLocks noChangeAspect="1" noChangeArrowheads="1"/>
          </p:cNvPicPr>
          <p:nvPr/>
        </p:nvPicPr>
        <p:blipFill rotWithShape="1">
          <a:blip r:embed="rId2">
            <a:clrChange>
              <a:clrFrom>
                <a:srgbClr val="1C1C21"/>
              </a:clrFrom>
              <a:clrTo>
                <a:srgbClr val="1C1C21">
                  <a:alpha val="0"/>
                </a:srgbClr>
              </a:clrTo>
            </a:clrChange>
            <a:extLst>
              <a:ext uri="{28A0092B-C50C-407E-A947-70E740481C1C}">
                <a14:useLocalDpi xmlns:a14="http://schemas.microsoft.com/office/drawing/2010/main" val="0"/>
              </a:ext>
            </a:extLst>
          </a:blip>
          <a:srcRect t="12685"/>
          <a:stretch/>
        </p:blipFill>
        <p:spPr bwMode="auto">
          <a:xfrm>
            <a:off x="180929" y="1479479"/>
            <a:ext cx="10341297" cy="51300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rot="18885429">
            <a:off x="8795283" y="4587783"/>
            <a:ext cx="1154483" cy="666786"/>
          </a:xfrm>
          <a:prstGeom prst="rect">
            <a:avLst/>
          </a:prstGeom>
          <a:solidFill>
            <a:schemeClr val="bg1"/>
          </a:solidFill>
        </p:spPr>
        <p:txBody>
          <a:bodyPr wrap="none" rtlCol="0">
            <a:spAutoFit/>
          </a:bodyPr>
          <a:lstStyle/>
          <a:p>
            <a:r>
              <a:rPr lang="en-US" sz="3733" dirty="0"/>
              <a:t>49 m</a:t>
            </a:r>
          </a:p>
        </p:txBody>
      </p:sp>
      <p:sp>
        <p:nvSpPr>
          <p:cNvPr id="8" name="TextBox 7"/>
          <p:cNvSpPr txBox="1"/>
          <p:nvPr/>
        </p:nvSpPr>
        <p:spPr>
          <a:xfrm rot="991957">
            <a:off x="5075639" y="6002822"/>
            <a:ext cx="1154483" cy="666786"/>
          </a:xfrm>
          <a:prstGeom prst="rect">
            <a:avLst/>
          </a:prstGeom>
          <a:solidFill>
            <a:schemeClr val="bg1"/>
          </a:solidFill>
        </p:spPr>
        <p:txBody>
          <a:bodyPr wrap="none" rtlCol="0">
            <a:spAutoFit/>
          </a:bodyPr>
          <a:lstStyle/>
          <a:p>
            <a:r>
              <a:rPr lang="en-US" sz="3733" dirty="0"/>
              <a:t>64 m</a:t>
            </a:r>
          </a:p>
        </p:txBody>
      </p:sp>
      <p:cxnSp>
        <p:nvCxnSpPr>
          <p:cNvPr id="9" name="Straight Arrow Connector 8">
            <a:extLst>
              <a:ext uri="{FF2B5EF4-FFF2-40B4-BE49-F238E27FC236}">
                <a16:creationId xmlns:a16="http://schemas.microsoft.com/office/drawing/2014/main" id="{CB968EFE-4780-433E-B6EA-7B65B4A90631}"/>
              </a:ext>
            </a:extLst>
          </p:cNvPr>
          <p:cNvCxnSpPr/>
          <p:nvPr/>
        </p:nvCxnSpPr>
        <p:spPr>
          <a:xfrm flipV="1">
            <a:off x="6709025" y="3429000"/>
            <a:ext cx="2503797" cy="21907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DBB024F-24AF-4C80-9FC3-FABA47227E6D}"/>
              </a:ext>
            </a:extLst>
          </p:cNvPr>
          <p:cNvCxnSpPr>
            <a:cxnSpLocks/>
          </p:cNvCxnSpPr>
          <p:nvPr/>
        </p:nvCxnSpPr>
        <p:spPr>
          <a:xfrm>
            <a:off x="4492845" y="5090711"/>
            <a:ext cx="546406" cy="15660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2B1713-9574-492B-8F0B-8454CB784DE2}"/>
              </a:ext>
            </a:extLst>
          </p:cNvPr>
          <p:cNvCxnSpPr>
            <a:cxnSpLocks/>
          </p:cNvCxnSpPr>
          <p:nvPr/>
        </p:nvCxnSpPr>
        <p:spPr>
          <a:xfrm>
            <a:off x="4621083" y="4982832"/>
            <a:ext cx="546406" cy="15660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9FAD04E-1732-4406-AE6E-DCCB85B13D2A}"/>
              </a:ext>
            </a:extLst>
          </p:cNvPr>
          <p:cNvCxnSpPr>
            <a:cxnSpLocks/>
          </p:cNvCxnSpPr>
          <p:nvPr/>
        </p:nvCxnSpPr>
        <p:spPr>
          <a:xfrm>
            <a:off x="4749321" y="4874953"/>
            <a:ext cx="546406" cy="15660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6645A17-CADB-4793-B7CF-8B8BA45BFA88}"/>
              </a:ext>
            </a:extLst>
          </p:cNvPr>
          <p:cNvCxnSpPr>
            <a:cxnSpLocks/>
          </p:cNvCxnSpPr>
          <p:nvPr/>
        </p:nvCxnSpPr>
        <p:spPr>
          <a:xfrm>
            <a:off x="4877559" y="4767074"/>
            <a:ext cx="546406" cy="15660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D1BDA-9BB3-4423-A6F7-A77CFA96718F}"/>
              </a:ext>
            </a:extLst>
          </p:cNvPr>
          <p:cNvCxnSpPr>
            <a:cxnSpLocks/>
          </p:cNvCxnSpPr>
          <p:nvPr/>
        </p:nvCxnSpPr>
        <p:spPr>
          <a:xfrm>
            <a:off x="5005797" y="4659195"/>
            <a:ext cx="546406" cy="15660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43777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a:t>More details</a:t>
            </a:r>
            <a:endParaRPr lang="en-US" dirty="0"/>
          </a:p>
        </p:txBody>
      </p:sp>
      <p:sp>
        <p:nvSpPr>
          <p:cNvPr id="139267" name="Rectangle 3"/>
          <p:cNvSpPr>
            <a:spLocks noGrp="1" noChangeArrowheads="1"/>
          </p:cNvSpPr>
          <p:nvPr>
            <p:ph idx="1"/>
          </p:nvPr>
        </p:nvSpPr>
        <p:spPr/>
        <p:txBody>
          <a:bodyPr/>
          <a:lstStyle/>
          <a:p>
            <a:r>
              <a:rPr lang="en-US" dirty="0"/>
              <a:t>The ports between channels should have the same cross sectional area as WS</a:t>
            </a:r>
          </a:p>
          <a:p>
            <a:r>
              <a:rPr lang="en-US" dirty="0"/>
              <a:t>The number of chambers (spaces between baffles) per canal (except in the last canal) is even – the number of baffles is odd</a:t>
            </a:r>
          </a:p>
          <a:p>
            <a:r>
              <a:rPr lang="en-US" dirty="0"/>
              <a:t>The number of chambers in the last canal is odd – the number of baffles is even</a:t>
            </a:r>
          </a:p>
          <a:p>
            <a:r>
              <a:rPr lang="en-US" dirty="0"/>
              <a:t>Why?</a:t>
            </a:r>
          </a:p>
          <a:p>
            <a:endParaRPr lang="en-US"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8580740" y="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4341241" y="4216083"/>
            <a:ext cx="5131173" cy="2875421"/>
          </a:xfrm>
          <a:prstGeom prst="rect">
            <a:avLst/>
          </a:prstGeom>
          <a:noFill/>
          <a:ln w="9525">
            <a:noFill/>
            <a:miter lim="800000"/>
            <a:headEnd/>
            <a:tailEnd/>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p:sp>
        <p:nvSpPr>
          <p:cNvPr id="4" name="Content Placeholder 3">
            <a:extLst>
              <a:ext uri="{FF2B5EF4-FFF2-40B4-BE49-F238E27FC236}">
                <a16:creationId xmlns:a16="http://schemas.microsoft.com/office/drawing/2014/main" id="{580D1038-771F-4772-9947-1DF1A5DE1A92}"/>
              </a:ext>
            </a:extLst>
          </p:cNvPr>
          <p:cNvSpPr>
            <a:spLocks noGrp="1"/>
          </p:cNvSpPr>
          <p:nvPr>
            <p:ph idx="1"/>
          </p:nvPr>
        </p:nvSpPr>
        <p:spPr>
          <a:xfrm>
            <a:off x="457200" y="1600200"/>
            <a:ext cx="5943600" cy="4525963"/>
          </a:xfrm>
        </p:spPr>
        <p:txBody>
          <a:bodyPr/>
          <a:lstStyle/>
          <a:p>
            <a:r>
              <a:rPr lang="en-US" dirty="0"/>
              <a:t>Guidelines are given without equations</a:t>
            </a:r>
          </a:p>
          <a:p>
            <a:r>
              <a:rPr lang="en-US" dirty="0"/>
              <a:t>This is because we don’t yet understand the physics of flocculation</a:t>
            </a:r>
          </a:p>
          <a:p>
            <a:r>
              <a:rPr lang="en-US" dirty="0"/>
              <a:t>We would like to know WHY there is a difference between removing color (dissolved organics) and particles</a:t>
            </a:r>
          </a:p>
        </p:txBody>
      </p:sp>
      <p:graphicFrame>
        <p:nvGraphicFramePr>
          <p:cNvPr id="62525" name="Group 61"/>
          <p:cNvGraphicFramePr>
            <a:graphicFrameLocks noGrp="1"/>
          </p:cNvGraphicFramePr>
          <p:nvPr>
            <p:extLst/>
          </p:nvPr>
        </p:nvGraphicFramePr>
        <p:xfrm>
          <a:off x="6774440" y="2037080"/>
          <a:ext cx="4988068"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255221">
                  <a:extLst>
                    <a:ext uri="{9D8B030D-6E8A-4147-A177-3AD203B41FA5}">
                      <a16:colId xmlns:a16="http://schemas.microsoft.com/office/drawing/2014/main" val="20003"/>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4367" name="Rectangle 48"/>
          <p:cNvSpPr>
            <a:spLocks noChangeArrowheads="1"/>
          </p:cNvSpPr>
          <p:nvPr/>
        </p:nvSpPr>
        <p:spPr bwMode="auto">
          <a:xfrm>
            <a:off x="7298422" y="5864553"/>
            <a:ext cx="4240401" cy="523220"/>
          </a:xfrm>
          <a:prstGeom prst="rect">
            <a:avLst/>
          </a:prstGeom>
          <a:noFill/>
          <a:ln w="12700" algn="ctr">
            <a:noFill/>
            <a:miter lim="800000"/>
            <a:headEnd type="none" w="lg" len="med"/>
            <a:tailEnd type="none" w="lg" len="med"/>
          </a:ln>
        </p:spPr>
        <p:txBody>
          <a:bodyPr wrap="square">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head loss and water levels</a:t>
            </a:r>
          </a:p>
        </p:txBody>
      </p:sp>
      <p:sp>
        <p:nvSpPr>
          <p:cNvPr id="3" name="Content Placeholder 2"/>
          <p:cNvSpPr>
            <a:spLocks noGrp="1"/>
          </p:cNvSpPr>
          <p:nvPr>
            <p:ph idx="1"/>
          </p:nvPr>
        </p:nvSpPr>
        <p:spPr/>
        <p:txBody>
          <a:bodyPr/>
          <a:lstStyle/>
          <a:p>
            <a:r>
              <a:rPr lang="en-US" dirty="0"/>
              <a:t>Downstream head loss set by </a:t>
            </a:r>
            <a:r>
              <a:rPr lang="en-US" dirty="0" err="1"/>
              <a:t>sed</a:t>
            </a:r>
            <a:r>
              <a:rPr lang="en-US" dirty="0"/>
              <a:t> tank</a:t>
            </a:r>
          </a:p>
          <a:p>
            <a:r>
              <a:rPr lang="en-US" dirty="0"/>
              <a:t>Upstream depth set by head loss through the flocculator</a:t>
            </a:r>
          </a:p>
          <a:p>
            <a:r>
              <a:rPr lang="en-US" dirty="0"/>
              <a:t>We design based on the depth set by the </a:t>
            </a:r>
            <a:r>
              <a:rPr lang="en-US" dirty="0" err="1"/>
              <a:t>sed</a:t>
            </a:r>
            <a:r>
              <a:rPr lang="en-US" dirty="0"/>
              <a:t> tank (ignore the effect of head loss that increases the water depth and retention time)</a:t>
            </a:r>
          </a:p>
          <a:p>
            <a:r>
              <a:rPr lang="en-US" dirty="0"/>
              <a:t>We get a slightly conservative design (more collision potential than specified)</a:t>
            </a:r>
          </a:p>
          <a:p>
            <a:endParaRPr lang="en-US" dirty="0"/>
          </a:p>
        </p:txBody>
      </p:sp>
    </p:spTree>
    <p:extLst>
      <p:ext uri="{BB962C8B-B14F-4D97-AF65-F5344CB8AC3E}">
        <p14:creationId xmlns:p14="http://schemas.microsoft.com/office/powerpoint/2010/main" val="65595902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Flocculator elevations (as if it were one long channel)</a:t>
            </a:r>
          </a:p>
        </p:txBody>
      </p:sp>
      <p:grpSp>
        <p:nvGrpSpPr>
          <p:cNvPr id="42" name="Group 41"/>
          <p:cNvGrpSpPr/>
          <p:nvPr/>
        </p:nvGrpSpPr>
        <p:grpSpPr>
          <a:xfrm>
            <a:off x="1640477" y="1829026"/>
            <a:ext cx="5740921" cy="4622241"/>
            <a:chOff x="703385" y="1818752"/>
            <a:chExt cx="7727182" cy="4622241"/>
          </a:xfrm>
        </p:grpSpPr>
        <p:sp>
          <p:nvSpPr>
            <p:cNvPr id="14" name="Right Triangle 13"/>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1640478" y="1829026"/>
            <a:ext cx="5849070" cy="959617"/>
            <a:chOff x="150724" y="1818752"/>
            <a:chExt cx="8058778" cy="959617"/>
          </a:xfrm>
        </p:grpSpPr>
        <p:cxnSp>
          <p:nvCxnSpPr>
            <p:cNvPr id="10" name="Straight Connector 9"/>
            <p:cNvCxnSpPr/>
            <p:nvPr/>
          </p:nvCxnSpPr>
          <p:spPr>
            <a:xfrm flipV="1">
              <a:off x="150724" y="1818752"/>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50724" y="1951055"/>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50724" y="2083358"/>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0724" y="2768321"/>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2283571" y="1979777"/>
            <a:ext cx="634720" cy="4454770"/>
            <a:chOff x="1346479" y="1961103"/>
            <a:chExt cx="634720" cy="4454770"/>
          </a:xfrm>
        </p:grpSpPr>
        <p:cxnSp>
          <p:nvCxnSpPr>
            <p:cNvPr id="8" name="Straight Connector 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3551331" y="1979777"/>
            <a:ext cx="634720" cy="4454770"/>
            <a:chOff x="1346479" y="1961103"/>
            <a:chExt cx="634720" cy="4454770"/>
          </a:xfrm>
        </p:grpSpPr>
        <p:cxnSp>
          <p:nvCxnSpPr>
            <p:cNvPr id="28" name="Straight Connector 2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819091" y="1979777"/>
            <a:ext cx="634720" cy="4454770"/>
            <a:chOff x="1346479" y="1961103"/>
            <a:chExt cx="634720" cy="4454770"/>
          </a:xfrm>
        </p:grpSpPr>
        <p:cxnSp>
          <p:nvCxnSpPr>
            <p:cNvPr id="31" name="Straight Connector 30"/>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6086851" y="1979777"/>
            <a:ext cx="634720" cy="4454770"/>
            <a:chOff x="1346479" y="1961103"/>
            <a:chExt cx="634720" cy="4454770"/>
          </a:xfrm>
        </p:grpSpPr>
        <p:cxnSp>
          <p:nvCxnSpPr>
            <p:cNvPr id="34" name="Straight Connector 33"/>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7587376" y="2578540"/>
            <a:ext cx="3128100" cy="400110"/>
          </a:xfrm>
          <a:prstGeom prst="rect">
            <a:avLst/>
          </a:prstGeom>
          <a:noFill/>
        </p:spPr>
        <p:txBody>
          <a:bodyPr wrap="none" rtlCol="0">
            <a:spAutoFit/>
          </a:bodyPr>
          <a:lstStyle/>
          <a:p>
            <a:r>
              <a:rPr lang="en-US" sz="2000" dirty="0"/>
              <a:t>Water depth of </a:t>
            </a:r>
            <a:r>
              <a:rPr lang="en-US" sz="2000" dirty="0" err="1"/>
              <a:t>sed</a:t>
            </a:r>
            <a:r>
              <a:rPr lang="en-US" sz="2000" dirty="0"/>
              <a:t> tank inlet</a:t>
            </a:r>
          </a:p>
        </p:txBody>
      </p:sp>
      <p:sp>
        <p:nvSpPr>
          <p:cNvPr id="45" name="TextBox 44"/>
          <p:cNvSpPr txBox="1"/>
          <p:nvPr/>
        </p:nvSpPr>
        <p:spPr>
          <a:xfrm>
            <a:off x="7723925" y="2204201"/>
            <a:ext cx="2359941" cy="400110"/>
          </a:xfrm>
          <a:prstGeom prst="rect">
            <a:avLst/>
          </a:prstGeom>
          <a:noFill/>
        </p:spPr>
        <p:txBody>
          <a:bodyPr wrap="none" rtlCol="0">
            <a:spAutoFit/>
          </a:bodyPr>
          <a:lstStyle/>
          <a:p>
            <a:r>
              <a:rPr lang="en-US" sz="2000" dirty="0"/>
              <a:t>Flocculator head loss</a:t>
            </a:r>
          </a:p>
        </p:txBody>
      </p:sp>
      <p:sp>
        <p:nvSpPr>
          <p:cNvPr id="46" name="Right Brace 45"/>
          <p:cNvSpPr/>
          <p:nvPr/>
        </p:nvSpPr>
        <p:spPr>
          <a:xfrm>
            <a:off x="7495472" y="1829026"/>
            <a:ext cx="166254" cy="264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7714764" y="1755448"/>
            <a:ext cx="1223412" cy="400110"/>
          </a:xfrm>
          <a:prstGeom prst="rect">
            <a:avLst/>
          </a:prstGeom>
          <a:noFill/>
        </p:spPr>
        <p:txBody>
          <a:bodyPr wrap="none" rtlCol="0">
            <a:spAutoFit/>
          </a:bodyPr>
          <a:lstStyle/>
          <a:p>
            <a:r>
              <a:rPr lang="en-US" sz="2000" dirty="0"/>
              <a:t>Freeboard</a:t>
            </a:r>
          </a:p>
        </p:txBody>
      </p:sp>
      <p:sp>
        <p:nvSpPr>
          <p:cNvPr id="48" name="Right Brace 47"/>
          <p:cNvSpPr/>
          <p:nvPr/>
        </p:nvSpPr>
        <p:spPr>
          <a:xfrm>
            <a:off x="7489547" y="2094621"/>
            <a:ext cx="195659" cy="683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a:off x="7508185" y="2788643"/>
            <a:ext cx="215740" cy="3645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7756422" y="4372483"/>
            <a:ext cx="786104" cy="400110"/>
          </a:xfrm>
          <a:prstGeom prst="rect">
            <a:avLst/>
          </a:prstGeom>
          <a:noFill/>
        </p:spPr>
        <p:txBody>
          <a:bodyPr wrap="square" rtlCol="0">
            <a:spAutoFit/>
          </a:bodyPr>
          <a:lstStyle/>
          <a:p>
            <a:r>
              <a:rPr lang="en-US" sz="2000" dirty="0" err="1"/>
              <a:t>H</a:t>
            </a:r>
            <a:r>
              <a:rPr lang="en-US" sz="2000" baseline="-25000" dirty="0" err="1"/>
              <a:t>Floc</a:t>
            </a:r>
            <a:endParaRPr lang="en-US" sz="2000" dirty="0"/>
          </a:p>
        </p:txBody>
      </p:sp>
      <p:sp>
        <p:nvSpPr>
          <p:cNvPr id="53" name="TextBox 52"/>
          <p:cNvSpPr txBox="1"/>
          <p:nvPr/>
        </p:nvSpPr>
        <p:spPr>
          <a:xfrm rot="16200000">
            <a:off x="3687116" y="4496395"/>
            <a:ext cx="647934" cy="400110"/>
          </a:xfrm>
          <a:prstGeom prst="rect">
            <a:avLst/>
          </a:prstGeom>
          <a:noFill/>
        </p:spPr>
        <p:txBody>
          <a:bodyPr wrap="none" rtlCol="0">
            <a:spAutoFit/>
          </a:bodyPr>
          <a:lstStyle/>
          <a:p>
            <a:r>
              <a:rPr lang="en-US" sz="2000" dirty="0"/>
              <a:t>0.4S</a:t>
            </a:r>
          </a:p>
        </p:txBody>
      </p:sp>
      <p:grpSp>
        <p:nvGrpSpPr>
          <p:cNvPr id="62" name="Group 61"/>
          <p:cNvGrpSpPr/>
          <p:nvPr/>
        </p:nvGrpSpPr>
        <p:grpSpPr>
          <a:xfrm>
            <a:off x="1316747" y="4284944"/>
            <a:ext cx="5754656" cy="704088"/>
            <a:chOff x="-258731" y="4274670"/>
            <a:chExt cx="5852408" cy="704088"/>
          </a:xfrm>
        </p:grpSpPr>
        <p:sp>
          <p:nvSpPr>
            <p:cNvPr id="51" name="Block Arc 50"/>
            <p:cNvSpPr/>
            <p:nvPr/>
          </p:nvSpPr>
          <p:spPr>
            <a:xfrm rot="5400000">
              <a:off x="-258731"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p:cNvSpPr/>
            <p:nvPr/>
          </p:nvSpPr>
          <p:spPr>
            <a:xfrm rot="5400000">
              <a:off x="3848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p:cNvSpPr/>
            <p:nvPr/>
          </p:nvSpPr>
          <p:spPr>
            <a:xfrm rot="5400000">
              <a:off x="10283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lock Arc 55"/>
            <p:cNvSpPr/>
            <p:nvPr/>
          </p:nvSpPr>
          <p:spPr>
            <a:xfrm rot="5400000">
              <a:off x="16718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lock Arc 56"/>
            <p:cNvSpPr/>
            <p:nvPr/>
          </p:nvSpPr>
          <p:spPr>
            <a:xfrm rot="5400000">
              <a:off x="231542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p:cNvSpPr/>
            <p:nvPr/>
          </p:nvSpPr>
          <p:spPr>
            <a:xfrm rot="5400000">
              <a:off x="295896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Block Arc 58"/>
            <p:cNvSpPr/>
            <p:nvPr/>
          </p:nvSpPr>
          <p:spPr>
            <a:xfrm rot="5400000">
              <a:off x="36025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Block Arc 59"/>
            <p:cNvSpPr/>
            <p:nvPr/>
          </p:nvSpPr>
          <p:spPr>
            <a:xfrm rot="5400000">
              <a:off x="42460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p:cNvSpPr/>
            <p:nvPr/>
          </p:nvSpPr>
          <p:spPr>
            <a:xfrm rot="5400000">
              <a:off x="48895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3" name="Picture 62">
            <a:extLst>
              <a:ext uri="{FF2B5EF4-FFF2-40B4-BE49-F238E27FC236}">
                <a16:creationId xmlns:a16="http://schemas.microsoft.com/office/drawing/2014/main" id="{B2EDC9F0-FA40-44CD-8C46-4D52C752604A}"/>
              </a:ext>
            </a:extLst>
          </p:cNvPr>
          <p:cNvPicPr>
            <a:picLocks noChangeAspect="1"/>
          </p:cNvPicPr>
          <p:nvPr>
            <p:custDataLst>
              <p:tags r:id="rId1"/>
            </p:custDataLst>
          </p:nvPr>
        </p:nvPicPr>
        <p:blipFill>
          <a:blip r:embed="rId3"/>
          <a:stretch>
            <a:fillRect/>
          </a:stretch>
        </p:blipFill>
        <p:spPr>
          <a:xfrm>
            <a:off x="7850712" y="5132067"/>
            <a:ext cx="2095543" cy="696686"/>
          </a:xfrm>
          <a:prstGeom prst="rect">
            <a:avLst/>
          </a:prstGeom>
        </p:spPr>
      </p:pic>
      <p:sp>
        <p:nvSpPr>
          <p:cNvPr id="64" name="TextBox 63"/>
          <p:cNvSpPr txBox="1"/>
          <p:nvPr/>
        </p:nvSpPr>
        <p:spPr>
          <a:xfrm>
            <a:off x="3397617" y="5974606"/>
            <a:ext cx="327334" cy="400110"/>
          </a:xfrm>
          <a:prstGeom prst="rect">
            <a:avLst/>
          </a:prstGeom>
          <a:noFill/>
        </p:spPr>
        <p:txBody>
          <a:bodyPr wrap="none" rtlCol="0">
            <a:spAutoFit/>
          </a:bodyPr>
          <a:lstStyle/>
          <a:p>
            <a:r>
              <a:rPr lang="en-US" sz="2000" dirty="0"/>
              <a:t>S</a:t>
            </a:r>
          </a:p>
        </p:txBody>
      </p:sp>
      <p:sp>
        <p:nvSpPr>
          <p:cNvPr id="65" name="TextBox 64"/>
          <p:cNvSpPr txBox="1"/>
          <p:nvPr/>
        </p:nvSpPr>
        <p:spPr>
          <a:xfrm>
            <a:off x="3694210" y="5480410"/>
            <a:ext cx="327334" cy="400110"/>
          </a:xfrm>
          <a:prstGeom prst="rect">
            <a:avLst/>
          </a:prstGeom>
          <a:noFill/>
        </p:spPr>
        <p:txBody>
          <a:bodyPr wrap="none" rtlCol="0">
            <a:spAutoFit/>
          </a:bodyPr>
          <a:lstStyle/>
          <a:p>
            <a:r>
              <a:rPr lang="en-US" sz="2000" dirty="0"/>
              <a:t>S</a:t>
            </a:r>
          </a:p>
        </p:txBody>
      </p:sp>
      <p:sp>
        <p:nvSpPr>
          <p:cNvPr id="66" name="TextBox 65"/>
          <p:cNvSpPr txBox="1"/>
          <p:nvPr/>
        </p:nvSpPr>
        <p:spPr>
          <a:xfrm>
            <a:off x="4013305" y="2930869"/>
            <a:ext cx="327334" cy="400110"/>
          </a:xfrm>
          <a:prstGeom prst="rect">
            <a:avLst/>
          </a:prstGeom>
          <a:noFill/>
        </p:spPr>
        <p:txBody>
          <a:bodyPr wrap="none" rtlCol="0">
            <a:spAutoFit/>
          </a:bodyPr>
          <a:lstStyle/>
          <a:p>
            <a:r>
              <a:rPr lang="en-US" sz="2000" dirty="0"/>
              <a:t>S</a:t>
            </a:r>
          </a:p>
        </p:txBody>
      </p:sp>
      <p:sp>
        <p:nvSpPr>
          <p:cNvPr id="67" name="TextBox 66"/>
          <p:cNvSpPr txBox="1"/>
          <p:nvPr/>
        </p:nvSpPr>
        <p:spPr>
          <a:xfrm>
            <a:off x="8494807" y="3298590"/>
            <a:ext cx="2124548" cy="1631216"/>
          </a:xfrm>
          <a:prstGeom prst="rect">
            <a:avLst/>
          </a:prstGeom>
          <a:noFill/>
        </p:spPr>
        <p:txBody>
          <a:bodyPr wrap="square" rtlCol="0">
            <a:spAutoFit/>
          </a:bodyPr>
          <a:lstStyle/>
          <a:p>
            <a:r>
              <a:rPr lang="en-US" sz="2000" dirty="0"/>
              <a:t>We ignore triangle of fluid caused by head loss when calculating residence time</a:t>
            </a:r>
          </a:p>
        </p:txBody>
      </p:sp>
    </p:spTree>
    <p:extLst>
      <p:ext uri="{BB962C8B-B14F-4D97-AF65-F5344CB8AC3E}">
        <p14:creationId xmlns:p14="http://schemas.microsoft.com/office/powerpoint/2010/main" val="394169776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286001"/>
            <a:ext cx="12192000" cy="9144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7534656" cy="4525963"/>
              </a:xfrm>
            </p:spPr>
            <p:txBody>
              <a:bodyPr/>
              <a:lstStyle/>
              <a:p>
                <a:r>
                  <a:rPr lang="en-US" dirty="0"/>
                  <a:t>How does the collision potential in a flocculator change with flow rate?</a:t>
                </a:r>
              </a:p>
              <a:p>
                <a:pPr lvl="1"/>
                <a:r>
                  <a:rPr lang="en-US" dirty="0"/>
                  <a:t>If performance deteriorates at higher flowrates, then it isn’t because of a lack of </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7534656" cy="4525963"/>
              </a:xfrm>
              <a:blipFill>
                <a:blip r:embed="rId6"/>
                <a:stretch>
                  <a:fillRect l="-3722" t="-7682" b="-1779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7"/>
          <a:stretch>
            <a:fillRect/>
          </a:stretch>
        </p:blipFill>
        <p:spPr>
          <a:xfrm>
            <a:off x="8549708" y="4222961"/>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8"/>
          <a:stretch>
            <a:fillRect/>
          </a:stretch>
        </p:blipFill>
        <p:spPr>
          <a:xfrm>
            <a:off x="8873073" y="2049652"/>
            <a:ext cx="2289371" cy="729599"/>
          </a:xfrm>
          <a:prstGeom prst="rect">
            <a:avLst/>
          </a:prstGeom>
        </p:spPr>
      </p:pic>
      <p:pic>
        <p:nvPicPr>
          <p:cNvPr id="5" name="Picture 4" descr="\documentclass{article}&#10;\usepackage{amsmath}&#10;\pagestyle{empty}&#10;\begin{document}&#10;&#10;$$\bar G \theta_e$$&#10;&#10;&#10;\end{document}" title="IguanaTex Bitmap Display">
            <a:extLst>
              <a:ext uri="{FF2B5EF4-FFF2-40B4-BE49-F238E27FC236}">
                <a16:creationId xmlns:a16="http://schemas.microsoft.com/office/drawing/2014/main" id="{72C8D24E-E9FF-4F0C-9A1E-E114E70E2B7D}"/>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724808" y="3207971"/>
            <a:ext cx="471771" cy="303542"/>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7805" y="1644555"/>
            <a:ext cx="8972709" cy="4114800"/>
          </a:xfrm>
        </p:spPr>
        <p:txBody>
          <a:bodyPr/>
          <a:lstStyle/>
          <a:p>
            <a:r>
              <a:rPr lang="en-US" dirty="0"/>
              <a:t>In baffled flocculators how many flow expansions are there IN PARALLEL?</a:t>
            </a:r>
          </a:p>
          <a:p>
            <a:r>
              <a:rPr lang="en-US" dirty="0"/>
              <a:t>Design thinking! Best number of parallel flow expansions might be minimum, or maximum, or some intermediate optimum</a:t>
            </a:r>
          </a:p>
          <a:p>
            <a:pPr lvl="1"/>
            <a:r>
              <a:rPr lang="en-US" dirty="0"/>
              <a:t>Invent a flocculator with hundreds of parallel flow expansions</a:t>
            </a:r>
          </a:p>
          <a:p>
            <a:pPr lvl="1"/>
            <a:r>
              <a:rPr lang="en-US" dirty="0"/>
              <a:t>What insight do you have about the distance between flow expansions in series (think about jet expansion!)</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 AguaClara design so different from traditional designs?</a:t>
            </a:r>
          </a:p>
        </p:txBody>
      </p:sp>
      <p:sp>
        <p:nvSpPr>
          <p:cNvPr id="3" name="Content Placeholder 2"/>
          <p:cNvSpPr>
            <a:spLocks noGrp="1"/>
          </p:cNvSpPr>
          <p:nvPr>
            <p:ph idx="1"/>
          </p:nvPr>
        </p:nvSpPr>
        <p:spPr>
          <a:xfrm>
            <a:off x="457200" y="1600200"/>
            <a:ext cx="11305308" cy="4525963"/>
          </a:xfrm>
        </p:spPr>
        <p:txBody>
          <a:bodyPr/>
          <a:lstStyle/>
          <a:p>
            <a:r>
              <a:rPr lang="en-US" dirty="0"/>
              <a:t>Why lower </a:t>
            </a:r>
            <a:r>
              <a:rPr lang="en-US" dirty="0" err="1"/>
              <a:t>G</a:t>
            </a:r>
            <a:r>
              <a:rPr lang="en-US" baseline="-25000" dirty="0" err="1"/>
              <a:t>CS</a:t>
            </a:r>
            <a:r>
              <a:rPr lang="en-US" dirty="0" err="1">
                <a:latin typeface="Symbol" panose="05050102010706020507" pitchFamily="18" charset="2"/>
              </a:rPr>
              <a:t>q</a:t>
            </a:r>
            <a:r>
              <a:rPr lang="en-US" dirty="0"/>
              <a:t>?</a:t>
            </a:r>
          </a:p>
          <a:p>
            <a:pPr lvl="1"/>
            <a:r>
              <a:rPr lang="en-US" dirty="0"/>
              <a:t>Uniform velocity gradient, close to plug flow, and floc blanket</a:t>
            </a:r>
          </a:p>
          <a:p>
            <a:r>
              <a:rPr lang="en-US" dirty="0"/>
              <a:t>Why not tapered G</a:t>
            </a:r>
            <a:r>
              <a:rPr lang="en-US" baseline="-25000" dirty="0"/>
              <a:t>CS</a:t>
            </a:r>
            <a:r>
              <a:rPr lang="en-US" dirty="0"/>
              <a:t>?</a:t>
            </a:r>
          </a:p>
          <a:p>
            <a:pPr lvl="1"/>
            <a:r>
              <a:rPr lang="en-US" dirty="0"/>
              <a:t>Big flocs aren’t our goal and tapering is inefficient energy use</a:t>
            </a:r>
          </a:p>
          <a:p>
            <a:r>
              <a:rPr lang="en-US" dirty="0"/>
              <a:t>Why much higher G</a:t>
            </a:r>
            <a:r>
              <a:rPr lang="en-US" baseline="-25000" dirty="0"/>
              <a:t>CS</a:t>
            </a:r>
            <a:r>
              <a:rPr lang="en-US" dirty="0"/>
              <a:t>?</a:t>
            </a:r>
          </a:p>
          <a:p>
            <a:pPr lvl="1"/>
            <a:r>
              <a:rPr lang="en-US" dirty="0"/>
              <a:t>We will make big flocs in the floc blanket. (need to research dissolved organics)</a:t>
            </a:r>
          </a:p>
          <a:p>
            <a:r>
              <a:rPr lang="en-US" dirty="0"/>
              <a:t>Why do we use G</a:t>
            </a:r>
            <a:r>
              <a:rPr lang="en-US" baseline="-25000" dirty="0"/>
              <a:t>CS</a:t>
            </a:r>
            <a:r>
              <a:rPr lang="en-US" dirty="0"/>
              <a:t> rather than     ? </a:t>
            </a:r>
          </a:p>
          <a:p>
            <a:pPr lvl="1"/>
            <a:r>
              <a:rPr lang="en-US" dirty="0"/>
              <a:t>It isn’t an average. It is an approximation.</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307454" y="5427811"/>
            <a:ext cx="290210" cy="348740"/>
          </a:xfrm>
          <a:prstGeom prst="rect">
            <a:avLst/>
          </a:prstGeom>
        </p:spPr>
      </p:pic>
    </p:spTree>
    <p:extLst>
      <p:ext uri="{BB962C8B-B14F-4D97-AF65-F5344CB8AC3E}">
        <p14:creationId xmlns:p14="http://schemas.microsoft.com/office/powerpoint/2010/main" val="1704795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AguaClara Hydraulic flocculators have more uniform velocity gradients than mechanical flocculators</a:t>
            </a:r>
          </a:p>
          <a:p>
            <a:r>
              <a:rPr lang="en-US" dirty="0"/>
              <a:t>Hydraulic flocculators require a careful design to achieve the target velocity gradient</a:t>
            </a:r>
          </a:p>
          <a:p>
            <a:r>
              <a:rPr lang="en-US" dirty="0"/>
              <a:t>The flocculator geometry changes dramatically as the flow rate changes</a:t>
            </a:r>
          </a:p>
          <a:p>
            <a:endParaRPr lang="en-US" dirty="0"/>
          </a:p>
          <a:p>
            <a:endParaRPr lang="en-US" dirty="0"/>
          </a:p>
        </p:txBody>
      </p:sp>
      <p:pic>
        <p:nvPicPr>
          <p:cNvPr id="4" name="Picture 2" descr="https://raw.githubusercontent.com/yyr2/pics4520/master/BigOlFlocciBoi.png">
            <a:extLst>
              <a:ext uri="{FF2B5EF4-FFF2-40B4-BE49-F238E27FC236}">
                <a16:creationId xmlns:a16="http://schemas.microsoft.com/office/drawing/2014/main" id="{900CAEE7-8260-4AD7-AAC7-DE3C0F722D59}"/>
              </a:ext>
            </a:extLst>
          </p:cNvPr>
          <p:cNvPicPr>
            <a:picLocks noChangeAspect="1" noChangeArrowheads="1"/>
          </p:cNvPicPr>
          <p:nvPr/>
        </p:nvPicPr>
        <p:blipFill rotWithShape="1">
          <a:blip r:embed="rId2" cstate="print">
            <a:clrChange>
              <a:clrFrom>
                <a:srgbClr val="1C1C21"/>
              </a:clrFrom>
              <a:clrTo>
                <a:srgbClr val="1C1C21">
                  <a:alpha val="0"/>
                </a:srgbClr>
              </a:clrTo>
            </a:clrChange>
            <a:extLst>
              <a:ext uri="{28A0092B-C50C-407E-A947-70E740481C1C}">
                <a14:useLocalDpi xmlns:a14="http://schemas.microsoft.com/office/drawing/2010/main" val="0"/>
              </a:ext>
            </a:extLst>
          </a:blip>
          <a:srcRect t="12685"/>
          <a:stretch/>
        </p:blipFill>
        <p:spPr bwMode="auto">
          <a:xfrm>
            <a:off x="7962472" y="4466200"/>
            <a:ext cx="3638538" cy="18049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CB7F478-DA82-4AED-8E48-1EF6979DCD5C}"/>
              </a:ext>
            </a:extLst>
          </p:cNvPr>
          <p:cNvPicPr>
            <a:picLocks noChangeAspect="1"/>
          </p:cNvPicPr>
          <p:nvPr/>
        </p:nvPicPr>
        <p:blipFill>
          <a:blip r:embed="rId3"/>
          <a:stretch>
            <a:fillRect/>
          </a:stretch>
        </p:blipFill>
        <p:spPr>
          <a:xfrm>
            <a:off x="5133808" y="4763436"/>
            <a:ext cx="2249266" cy="1360158"/>
          </a:xfrm>
          <a:prstGeom prst="rect">
            <a:avLst/>
          </a:prstGeom>
        </p:spPr>
      </p:pic>
      <p:pic>
        <p:nvPicPr>
          <p:cNvPr id="6" name="Picture 5">
            <a:extLst>
              <a:ext uri="{FF2B5EF4-FFF2-40B4-BE49-F238E27FC236}">
                <a16:creationId xmlns:a16="http://schemas.microsoft.com/office/drawing/2014/main" id="{A76890DE-1B7A-4F36-8A7A-3CA4E6B158A4}"/>
              </a:ext>
            </a:extLst>
          </p:cNvPr>
          <p:cNvPicPr>
            <a:picLocks noChangeAspect="1"/>
          </p:cNvPicPr>
          <p:nvPr/>
        </p:nvPicPr>
        <p:blipFill>
          <a:blip r:embed="rId4"/>
          <a:stretch>
            <a:fillRect/>
          </a:stretch>
        </p:blipFill>
        <p:spPr>
          <a:xfrm>
            <a:off x="3685454" y="4931988"/>
            <a:ext cx="617170" cy="1115215"/>
          </a:xfrm>
          <a:prstGeom prst="rect">
            <a:avLst/>
          </a:prstGeom>
        </p:spPr>
      </p:pic>
    </p:spTree>
    <p:extLst>
      <p:ext uri="{BB962C8B-B14F-4D97-AF65-F5344CB8AC3E}">
        <p14:creationId xmlns:p14="http://schemas.microsoft.com/office/powerpoint/2010/main" val="24007733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
        <p:nvSpPr>
          <p:cNvPr id="3" name="TextBox 2">
            <a:extLst>
              <a:ext uri="{FF2B5EF4-FFF2-40B4-BE49-F238E27FC236}">
                <a16:creationId xmlns:a16="http://schemas.microsoft.com/office/drawing/2014/main" id="{38A82343-0A34-403A-AED4-FD1E09BEC256}"/>
              </a:ext>
            </a:extLst>
          </p:cNvPr>
          <p:cNvSpPr txBox="1"/>
          <p:nvPr/>
        </p:nvSpPr>
        <p:spPr>
          <a:xfrm>
            <a:off x="8707041" y="2809039"/>
            <a:ext cx="3347973" cy="3539430"/>
          </a:xfrm>
          <a:prstGeom prst="rect">
            <a:avLst/>
          </a:prstGeom>
          <a:noFill/>
        </p:spPr>
        <p:txBody>
          <a:bodyPr wrap="square" rtlCol="0">
            <a:spAutoFit/>
          </a:bodyPr>
          <a:lstStyle/>
          <a:p>
            <a:r>
              <a:rPr lang="en-US" dirty="0"/>
              <a:t>This equation does not account for the inefficiency that is the result of the non uniform distribution of energy dissipation in mechanical flocculators</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3" y="3291842"/>
            <a:ext cx="7085683" cy="523220"/>
          </a:xfrm>
          <a:prstGeom prst="rect">
            <a:avLst/>
          </a:prstGeom>
          <a:noFill/>
        </p:spPr>
        <p:txBody>
          <a:bodyPr wrap="square" rtlCol="0">
            <a:spAutoFit/>
          </a:bodyPr>
          <a:lstStyle/>
          <a:p>
            <a:r>
              <a:rPr lang="en-US" dirty="0"/>
              <a:t>V is relative velocity between fluid and plate</a:t>
            </a:r>
          </a:p>
        </p:txBody>
      </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445500" y="3167991"/>
            <a:ext cx="2924502" cy="770293"/>
          </a:xfrm>
          <a:prstGeom prst="rect">
            <a:avLst/>
          </a:prstGeom>
        </p:spPr>
      </p:pic>
    </p:spTree>
    <p:extLst>
      <p:ext uri="{BB962C8B-B14F-4D97-AF65-F5344CB8AC3E}">
        <p14:creationId xmlns:p14="http://schemas.microsoft.com/office/powerpoint/2010/main" val="34668510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a:t>
                </a:r>
                <a:r>
                  <a:rPr lang="en-US" sz="2800"/>
                  <a:t>= 0.04</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389333" cy="595810"/>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558" y="4808179"/>
            <a:ext cx="2887436" cy="598926"/>
          </a:xfrm>
          <a:prstGeom prst="rect">
            <a:avLst/>
          </a:prstGeom>
        </p:spPr>
      </p:pic>
    </p:spTree>
    <p:extLst>
      <p:ext uri="{BB962C8B-B14F-4D97-AF65-F5344CB8AC3E}">
        <p14:creationId xmlns:p14="http://schemas.microsoft.com/office/powerpoint/2010/main" val="34424957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763.4045"/>
  <p:tag name="LATEXADDIN" val="\documentclass{article}&#10;\usepackage{amsmath}&#10;\pagestyle{empty}&#10;\begin{document}&#10;&#10;$$ W_{jet} = 0.116x $$&#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60.6299"/>
  <p:tag name="LATEXADDIN" val="\documentclass{article}&#10;\usepackage{amsmath}&#10;\pagestyle{empty}&#10;\begin{document}&#10;&#10;&#10;$$V_c = 2.41 V_0 \sqrt{\frac{W_0}{x}}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55.9805"/>
  <p:tag name="LATEXADDIN" val="\documentclass{article}&#10;\usepackage{amsmath}&#10;\pagestyle{empty}&#10;\begin{document}&#10;&#10;&#10;$$W_0$$&#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55.9805"/>
  <p:tag name="LATEXADDIN" val="\documentclass{article}&#10;\usepackage{amsmath}&#10;\pagestyle{empty}&#10;\begin{document}&#10;&#10;&#10;$$W_0$$&#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815.1481"/>
  <p:tag name="LATEXADDIN" val="\documentclass{article}&#10;\usepackage{amsmath}&#10;\pagestyle{empty}&#10;\begin{document}&#10;&#10;$$ \Pi_{jet_{exp}} = 0.116 $$&#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30.9336"/>
  <p:tag name="LATEXADDIN" val="\documentclass{article}&#10;\usepackage{amsmath}&#10;\pagestyle{empty}&#10;\begin{document}&#10;&#10;&#10;$$ L_{jet} = H_e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403.075"/>
  <p:tag name="LATEXADDIN" val="\documentclass{article}&#10;\usepackage{amsmath}&#10;\pagestyle{empty}&#10;\begin{document}&#10;&#10;&#10;$$ W_{jet_{min}} = W_{jet_{max}} \Pi_{vc}^{baffle}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1758.53"/>
  <p:tag name="LATEXADDIN" val="\documentclass{article}&#10;\usepackage{amsmath}&#10;\pagestyle{empty}&#10;\begin{document}&#10;&#10;&#10;$$ W_{jet_{max}} = W_{jet_{min}} +  \Pi_{jet_{exp}}L_{jet} $$&#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2160.48"/>
  <p:tag name="LATEXADDIN" val="\documentclass{article}&#10;\usepackage{amsmath}&#10;\pagestyle{empty}&#10;\begin{document}&#10;&#10;&#10;$$ W_{jet_{max}} = W_{jet_{max}} \Pi_{vc}^{baffle} +  \Pi_{jet_{exp}}L_{jet}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217.098"/>
  <p:tag name="LATEXADDIN" val="\documentclass{article}&#10;\usepackage{amsmath}&#10;\pagestyle{empty}&#10;\begin{document}&#10;&#10;&#10;$$ W_{jet_{max}} =   \frac{\Pi_{jet_{exp}}L_{jet}}{1 - \Pi_{vc}^{baffle}} $$&#10;&#10;\end{document}"/>
  <p:tag name="IGUANATEXSIZE" val="20"/>
  <p:tag name="IGUANATEXCURSOR" val="154"/>
  <p:tag name="TRANSPARENCY" val="True"/>
  <p:tag name="FILENAME" val=""/>
  <p:tag name="LATEXENGINEID" val="0"/>
  <p:tag name="TEMPFOLDER" val="c:\temp\"/>
  <p:tag name="LATEXFORMHEIGHT" val="312"/>
  <p:tag name="LATEXFORMWIDTH" val="607.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2333.708"/>
  <p:tag name="LATEXADDIN" val="\documentclass{article}&#10;\usepackage{amsmath}&#10;\pagestyle{empty}&#10;\begin{document}&#10;&#10;$$K_{baffle_{exp}} = \left(\frac{\left(1 - \Pi_{vc}^{baffle}\right) ^ 2}{ \Pi_{vc}^{baffle} \Pi_{PlaneJet_{exp}} \Pi_{H_{e}S}}\right) ^ 2$$&#10;&#10;\end{document}"/>
  <p:tag name="IGUANATEXSIZE" val="24"/>
  <p:tag name="IGUANATEXCURSOR" val="21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534.308"/>
  <p:tag name="LATEXADDIN" val="\documentclass{article}&#10;\usepackage{amsmath}&#10;\pagestyle{empty}&#10;\begin{document}&#10;&#10;$$K = \left( \frac{1}{\Pi_{vc}^{baffle}} - 1 \right)^2 = 2.56$$&#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763.4045"/>
  <p:tag name="LATEXADDIN" val="\documentclass{article}&#10;\usepackage{amsmath}&#10;\pagestyle{empty}&#10;\begin{document}&#10;&#10;$$ W_{jet} = 0.116x $$&#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1175.853"/>
  <p:tag name="LATEXADDIN" val="\documentclass{article}&#10;\usepackage{amsmath}&#10;\pagestyle{empty}&#10;\begin{document}&#10;&#10;&#10;$$\varepsilon_{Max} \cong \Pi_{Plate}\frac{ \left(  V \right)^3}{W_{Plate}}$$&#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31.871"/>
  <p:tag name="LATEXADDIN" val="\documentclass{article}&#10;\usepackage{amsmath}&#10;\usepackage{xcolor}&#10;\pagestyle{empty}&#10;\begin{document}&#10;&#10;\definecolor{Monred}{RGB}{172,0,0}&#10;&#10;&#10;$$H_e = \frac{H}{1 + n_{obstacl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 G_{CS}  = \sqrt{ \frac{\bar \varepsilon}{\nu}}$$&#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39.67"/>
  <p:tag name="LATEXADDIN" val="\documentclass{article}&#10;\usepackage{amsmath}&#10;\pagestyle{empty}&#10;\begin{document}&#10;&#10;$$g h_e = K \frac{V^2}{2}$$&#10;&#10;&#10;\end{document}"/>
  <p:tag name="IGUANATEXSIZE" val="24"/>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_{Plate}\frac{\bar v^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933.6333"/>
  <p:tag name="LATEXADDIN" val="\documentclass{article}&#10;\usepackage{amsmath}&#10;\pagestyle{empty}&#10;\begin{document}&#10;&#10;$$\sum K \frac{V^2}{2g} = h_{Floc}$$&#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bar \varepsilon}{\nu}}$$&#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4"/>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828.6464"/>
  <p:tag name="LATEXADDIN" val="\documentclass{article}&#10;\usepackage{amsmath}&#10;\pagestyle{empty}&#10;\begin{document}&#10;&#10;$$G_{CS} \theta = \frac{g h_{Floc}}{\nu G_{CS}}$$&#10;&#10;&#10;\end{document}"/>
  <p:tag name="IGUANATEXSIZE" val="24"/>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127.859"/>
  <p:tag name="LATEXADDIN" val="\documentclass{article}&#10;\usepackage{amsmath}&#10;\pagestyle{empty}&#10;\begin{document}&#10;&#10;$$G_{CS}\theta  = \frac{3}{2} \frac{\left( \Lambda^2 - \Lambda_0^2 \right)}{k \pi d_P^2 \alpha}$$&#10;&#10;\end{document}"/>
  <p:tag name="IGUANATEXSIZE" val="2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18.6352"/>
  <p:tag name="LATEXADDIN" val="\documentclass{article}&#10;\usepackage{amsmath}&#10;\pagestyle{empty}&#10;\begin{document}&#10;&#10;$$G_{CS} = \frac{g h_{Floc}}{\left( G_{CS} \theta \right) \nu}$$&#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75.1406"/>
  <p:tag name="LATEXADDIN" val="\documentclass{article}&#10;\usepackage{amsmath}&#10;\pagestyle{empty}&#10;\begin{document}&#10;&#10;$$G_{CS} \theta  = \sqrt{ \frac{g h_e \theta}{\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272.591"/>
  <p:tag name="LATEXADDIN" val="\documentclass{article}&#10;\usepackage{amsmath}&#10;\pagestyle{empty}&#10;\begin{document}&#10;&#10;&#10;$$\Pi_{Plate} = \frac{ \left( \varepsilon_{Max} W_{Plate} \right)}{\bar v^3}$$&#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890.1387"/>
  <p:tag name="LATEXADDIN" val="\documentclass{article}&#10;\usepackage{amsmath}&#10;\pagestyle{empty}&#10;\begin{document}&#10;&#10;$$\bar \varepsilon = K_{baffle} \frac{\bar V^2}{2} \frac{1}{\theta}$$&#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053.618"/>
  <p:tag name="LATEXADDIN" val="\documentclass{article}&#10;\usepackage{amsmath}&#10;\pagestyle{empty}&#10;\begin{document}&#10;&#10;$$\nu G_{CS}^2 = \frac{K_{baffle} \bar V^3}{2 H_e}$$&#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409.074"/>
  <p:tag name="LATEXADDIN" val="\documentclass{article}&#10;\usepackage{amsmath}&#10;\pagestyle{empty}&#10;\begin{document}&#10;&#10;$$\nu G_{CS}^2 = \frac{K_{baffle}}{2 H_e} \left( \frac{Q}{W S} \right)^3$$&#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475.815"/>
  <p:tag name="LATEXADDIN" val="\documentclass{article}&#10;\usepackage{amsmath}&#10;\pagestyle{empty}&#10;\begin{document}&#10;&#10;$$G_{CS} = \sqrt{ \frac{K_{baffle}}{2 \nu H_e} \left( \frac{Q}{W S} \right)^3}$$&#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409.074"/>
  <p:tag name="LATEXADDIN" val="\documentclass{article}&#10;\usepackage{amsmath}&#10;\pagestyle{empty}&#10;\begin{document}&#10;&#10;$$\nu G_{CS}^2 = \frac{K_{baffle}}{2 H_e} \left( \frac{Q}{W S} \right)^3$$&#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50.094"/>
  <p:tag name="LATEXADDIN" val="\documentclass{article}&#10;\usepackage{amsmath}&#10;\pagestyle{empty}&#10;\begin{document}&#10;&#10;$$W = \frac{Q}{S}\left( \frac{K_{baffle}}{2 H_e \nu G_{CS}^2} \right)^\frac{1}{3}$$&#10;&#10;&#10;\end{document}"/>
  <p:tag name="IGUANATEXSIZE" val="24"/>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_{baffle}}{2 H_e \nu G_{CS}^2} \right)^\frac{1}{3}$$&#10;&#10;\end{document}"/>
  <p:tag name="IGUANATEXSIZE" val="24"/>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2189.726"/>
  <p:tag name="LATEXADDIN" val="\documentclass{article}&#10;\usepackage{amsmath}&#10;\pagestyle{empty}&#10;\begin{document}&#10;&#10;$$K_{baffle} = \left(\frac{\left(1 - \Pi_{vc}^{baffle}\right) ^ 2}{ \Pi_{vc}^{baffle} \Pi_{PlaneJet_{exp}} \Pi_{H_{e}S}}\right) ^ 2$$&#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74.503"/>
  <p:tag name="LATEXADDIN" val="\documentclass{article}&#10;\usepackage{amsmath}&#10;\pagestyle{empty}&#10;\begin{document}&#10;&#10;$$H_{e_{Max}} = \left[ \frac{K_{baffle}}{2 \nu G_{CS}^2} \left( \frac{Q \Pi_{HS_{Max}}}{W} \right)^3 \right]^\frac{1}{4}$$&#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409.074"/>
  <p:tag name="LATEXADDIN" val="\documentclass{article}&#10;\usepackage{amsmath}&#10;\pagestyle{empty}&#10;\begin{document}&#10;&#10;$$\nu G_{CS}^2 = \frac{K_{baffle}}{2 H_e} \left( \frac{Q}{W S} \right)^3$$&#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59.768"/>
  <p:tag name="LATEXADDIN" val="\documentclass{article}&#10;\usepackage{amsmath}&#10;\pagestyle{empty}&#10;\begin{document}&#10;&#10;$$W_{Min} = \frac{\Pi_{HS_{min}} Q}{H_e} \left( \frac{K_{baffle}}{2 H_e \nu G_{CS}^2} \right)^\frac{1}{3}$$&#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74.503"/>
  <p:tag name="LATEXADDIN" val="\documentclass{article}&#10;\usepackage{amsmath}&#10;\pagestyle{empty}&#10;\begin{document}&#10;&#10;$$H_{e_{Max}} = \left[ \frac{K_{baffle}}{2 \nu G_{CS}^2} \left( \frac{Q \Pi_{HS_{Max}}}{W} \right)^3 \right]^\frac{1}{4}$$&#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2499.438"/>
  <p:tag name="LATEXADDIN" val="\documentclass{article}&#10;\usepackage{amsmath}&#10;\pagestyle{empty}&#10;\begin{document}&#10;&#10;$$K_{baffle_{exp}} = \left(\frac{\left(1 - \Pi_{vc}^{baffle}\right) ^ 2}{ \Pi_{vc}^{baffle} \Pi_{PlaneJet_{exp}} \Pi_{H_{e}S_{min}}}\right) ^ 2$$&#10;&#10;\end{document}"/>
  <p:tag name="IGUANATEXSIZE" val="24"/>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461.1924"/>
  <p:tag name="ORIGINALWIDTH" val="2501.687"/>
  <p:tag name="LATEXADDIN" val="\documentclass{article}&#10;\usepackage{amsmath}&#10;\pagestyle{empty}&#10;\begin{document}&#10;&#10;$$S = \left(\frac{Q}{W H_e}\right)^3   \frac{ \left(1 - \Pi_{vc}^{baffle}\right) ^ 4}{2 \nu G_{CS}^2 \left( \Pi_{vc}^{baffle} \Pi_{PlaneJet_{exp}} \right)^2}$$&#10;&#10;&#10;\end{document}"/>
  <p:tag name="IGUANATEXSIZE" val="20"/>
  <p:tag name="IGUANATEXCURSOR" val="238"/>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597.6753"/>
  <p:tag name="LATEXADDIN" val="\documentclass{article}&#10;\usepackage{amsmath}&#10;\pagestyle{empty}&#10;\begin{document}&#10;&#10;$$VOL = Q\theta$$&#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5.9055"/>
  <p:tag name="LATEXADDIN" val="\documentclass{article}&#10;\usepackage{amsmath}&#10;\pagestyle{empty}&#10;\begin{document}&#10;&#10;$$G_{CS} \theta  = \theta \sqrt \frac{\varepsilon}{\nu}$$&#10;&#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985.3768"/>
  <p:tag name="LATEXADDIN" val="\documentclass{article}&#10;\usepackage{amsmath}&#10;\pagestyle{empty}&#10;\begin{document}&#10;&#10;$$\bar \varepsilon = K_{baffle} \frac{\bar V^2}{2} \frac{\bar V}{H_e}$$&#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639.295"/>
  <p:tag name="LATEXADDIN" val="\documentclass{article}&#10;\usepackage{amsmath}&#10;\pagestyle{empty}&#10;\begin{document}&#10;&#10;$$G_{CS} \theta_e = \frac{H_e}{\bar V} \sqrt{ \frac{K_{baffle}}{\nu} \frac{\bar V^2}{2} \frac{\bar V}{H_e}}$$&#10;&#10;&#10;\end{document}"/>
  <p:tag name="IGUANATEXSIZE" val="24"/>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92.8759"/>
  <p:tag name="LATEXADDIN" val="\documentclass{article}&#10;\usepackage{amsmath}&#10;\pagestyle{empty}&#10;\begin{document}&#10;&#10;$$K = \left( \frac{A_{out}}{A_{in}} - 1 \right)^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36.333"/>
  <p:tag name="LATEXADDIN" val="\documentclass{article}&#10;\usepackage{amsmath}&#10;\pagestyle{empty}&#10;\begin{document}&#10;&#10;$$G_{CS} \theta_e = \sqrt{ \frac{H_e K_{baffle} \bar V}{2 \nu}}$$&#10;&#10;&#10;\end{document}"/>
  <p:tag name="IGUANATEXSIZE" val="24"/>
  <p:tag name="IGUANATEXCURSOR" val="128"/>
  <p:tag name="TRANSPARENCY" val="True"/>
  <p:tag name="FILENAME" val=""/>
  <p:tag name="LATEXENGINEID" val="0"/>
  <p:tag name="TEMPFOLDER" val="c:\temp\"/>
  <p:tag name="LATEXFORMHEIGHT" val="324.6"/>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34.833"/>
  <p:tag name="LATEXADDIN" val="\documentclass{article}&#10;\usepackage{amsmath}&#10;\pagestyle{empty}&#10;\begin{document}&#10;&#10;$$G_{CS} \theta_e = \sqrt{ \frac{H_e K_{baffle} Q}{2\nu W S}}$$&#10;&#10;&#10;\end{document}"/>
  <p:tag name="IGUANATEXSIZE" val="24"/>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83.764"/>
  <p:tag name="LATEXADDIN" val="\documentclass{article}&#10;\usepackage{amsmath}&#10;\pagestyle{empty}&#10;\begin{document}&#10;&#10;$$W_{Max} = \frac{\Pi_{HS_{Min}} Q}{H_e} \left( \frac{K_{baffle}}{2 H_e \nu G_{CS}^2} \right)^\frac{1}{3}$$&#10;&#10;\end{document}"/>
  <p:tag name="IGUANATEXSIZE" val="24"/>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54.7057"/>
  <p:tag name="ORIGINALWIDTH" val="1516.311"/>
  <p:tag name="LATEXADDIN" val="\documentclass{article}&#10;\usepackage{amsmath}&#10;\pagestyle{empty}&#10;\begin{document}&#10;&#10;$$Q = \frac{W_{Max}H_e^\frac{4}{3}}{\Pi_{HS_{Min}} } \left( \frac{2 \nu G_{CS}^2}{K_{baffle}} \right)^\frac{1}{3}$$&#10;&#10;\end{document}"/>
  <p:tag name="IGUANATEXSIZE" val="24"/>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93.4758"/>
  <p:tag name="LATEXADDIN" val="\documentclass{article}&#10;\usepackage{amsmath}&#10;\pagestyle{empty}&#10;\begin{document}&#10;&#10;$$\bar G \theta_e$$&#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89.26244"/>
  <p:tag name="LATEXADDIN" val="\documentclass{article}&#10;\usepackage{amsmath}&#10;\pagestyle{empty}&#10;\begin{document}&#10;$ \bar G $&#10;&#10;&#10;\end{document}"/>
  <p:tag name="IGUANATEXSIZE" val="32"/>
  <p:tag name="IGUANATEXCURSOR" val="87"/>
  <p:tag name="TRANSPARENCY" val="True"/>
  <p:tag name="FILENAME" val=""/>
  <p:tag name="LATEXENGINEID" val="1"/>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534.308"/>
  <p:tag name="LATEXADDIN" val="\documentclass{article}&#10;\usepackage{amsmath}&#10;\pagestyle{empty}&#10;\begin{document}&#10;&#10;$$K = \left( \frac{1}{\Pi_{vc}^{baffle}} - 1 \right)^2 = 2.56$$&#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243944</TotalTime>
  <Words>4039</Words>
  <Application>Microsoft Office PowerPoint</Application>
  <PresentationFormat>Widescreen</PresentationFormat>
  <Paragraphs>442</Paragraphs>
  <Slides>57</Slides>
  <Notes>35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57</vt:i4>
      </vt:variant>
    </vt:vector>
  </HeadingPairs>
  <TitlesOfParts>
    <vt:vector size="69" baseType="lpstr">
      <vt:lpstr>Arial</vt:lpstr>
      <vt:lpstr>Book Antiqua</vt:lpstr>
      <vt:lpstr>Calibri</vt:lpstr>
      <vt:lpstr>Cambria Math</vt:lpstr>
      <vt:lpstr>Candara</vt:lpstr>
      <vt:lpstr>Century Gothic</vt:lpstr>
      <vt:lpstr>Helvetica Neue</vt:lpstr>
      <vt:lpstr>MT Extra</vt:lpstr>
      <vt:lpstr>Symbol</vt:lpstr>
      <vt:lpstr>Times New Roman</vt:lpstr>
      <vt:lpstr>Wingdings</vt:lpstr>
      <vt:lpstr>SWOT 2021</vt:lpstr>
      <vt:lpstr>Flocculator Design</vt:lpstr>
      <vt:lpstr>Overview</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Mechanical Flocculators Summary</vt:lpstr>
      <vt:lpstr>Why aren’t hydraulic flocculators used more often?</vt:lpstr>
      <vt:lpstr>AguaClara flocculator design continues to evolve rapidly</vt:lpstr>
      <vt:lpstr>AguaClara Hydraulic Flocculation Model</vt:lpstr>
      <vt:lpstr>Collision Potential</vt:lpstr>
      <vt:lpstr>Flocculator Geometry</vt:lpstr>
      <vt:lpstr>High Rate, Uniform Velocity Gradient, Plug flow, Hydraulic Flocculation</vt:lpstr>
      <vt:lpstr>Fluid deformation powered by turbulent kinetic energy and damped by viscosity</vt:lpstr>
      <vt:lpstr>Vena Contracta around a bend?</vt:lpstr>
      <vt:lpstr>Vena Contracta (PVC ) Conclusions </vt:lpstr>
      <vt:lpstr>Head Loss coefficient for a single Baffle</vt:lpstr>
      <vt:lpstr>Measurements from Hydraulic Flocculators Show Loss Coefficient &gt; 2.6</vt:lpstr>
      <vt:lpstr>Plane Jets:  Empirical Coefficients</vt:lpstr>
      <vt:lpstr>Jet Expansion Geometry for Baffles in Series</vt:lpstr>
      <vt:lpstr>Minor loss for baffles in series*</vt:lpstr>
      <vt:lpstr>Flocculator Efficiency</vt:lpstr>
      <vt:lpstr>Less efficient for H_e∕S&gt;6</vt:lpstr>
      <vt:lpstr>Simplify flocculator design by designing for high efficiency</vt:lpstr>
      <vt:lpstr>Obstacles and He/S vs H/S</vt:lpstr>
      <vt:lpstr>Unknowns</vt:lpstr>
      <vt:lpstr>Design Considerations</vt:lpstr>
      <vt:lpstr>Possible constraints</vt:lpstr>
      <vt:lpstr>Two design approaches</vt:lpstr>
      <vt:lpstr>Bottom up Design Approach start with baffles and then the tank</vt:lpstr>
      <vt:lpstr>Top Down Design Approach start with the tank (our choice)</vt:lpstr>
      <vt:lpstr>Key equations that we can use to design flocculators</vt:lpstr>
      <vt:lpstr>Energy use (head loss) in flocculation controls velocity gradient</vt:lpstr>
      <vt:lpstr>The design inputs for flocculation</vt:lpstr>
      <vt:lpstr>Flocculator design begins with 3 parameters</vt:lpstr>
      <vt:lpstr>Design the reactor geometry to get the target velocity gradient</vt:lpstr>
      <vt:lpstr>Solve for channel width to set constraints on viable solutions</vt:lpstr>
      <vt:lpstr>Meet the target He/S by decreasing the distance H between obstacles</vt:lpstr>
      <vt:lpstr>Minimum number of expansions per depth of flocculator (given W)</vt:lpstr>
      <vt:lpstr>Our Design Approach Given GCS and GCSq</vt:lpstr>
      <vt:lpstr>Design Algorithm: Start with GCS and GCSq</vt:lpstr>
      <vt:lpstr>Viscous Collision Potential per Flow Expansion (bottom-up perspective)</vt:lpstr>
      <vt:lpstr>Vertical – Horizontal Flocculator for approximately 0.5 – 20 L/s</vt:lpstr>
      <vt:lpstr>Horizontal – Vertical Flocculator for approximately 20 – 200 L/s</vt:lpstr>
      <vt:lpstr>Maximum Flow for Horizontal-Vertical Flow Flocculators</vt:lpstr>
      <vt:lpstr>Horizontal – Horizontal Flocculator for highest flows</vt:lpstr>
      <vt:lpstr>More details</vt:lpstr>
      <vt:lpstr>What about head loss and water levels</vt:lpstr>
      <vt:lpstr>Flocculator elevations (as if it were one long channel)</vt:lpstr>
      <vt:lpstr>An interesting design No this wasn’t AguaClara…</vt:lpstr>
      <vt:lpstr>CEPIS Horizontal Flow Flocculator</vt:lpstr>
      <vt:lpstr>Reflection Questions</vt:lpstr>
      <vt:lpstr>Reflection Questions</vt:lpstr>
      <vt:lpstr>Why is the AguaClara design so different from traditional designs?</vt:lpstr>
      <vt:lpstr>Conclusions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6860</cp:revision>
  <dcterms:created xsi:type="dcterms:W3CDTF">2009-05-27T15:44:15Z</dcterms:created>
  <dcterms:modified xsi:type="dcterms:W3CDTF">2022-02-15T19:07:41Z</dcterms:modified>
</cp:coreProperties>
</file>